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74" r:id="rId5"/>
    <p:sldId id="275" r:id="rId6"/>
    <p:sldId id="257" r:id="rId7"/>
    <p:sldId id="258" r:id="rId8"/>
    <p:sldId id="264" r:id="rId9"/>
    <p:sldId id="265" r:id="rId10"/>
    <p:sldId id="259" r:id="rId11"/>
    <p:sldId id="276" r:id="rId12"/>
    <p:sldId id="268" r:id="rId13"/>
    <p:sldId id="260" r:id="rId14"/>
    <p:sldId id="269" r:id="rId15"/>
    <p:sldId id="270" r:id="rId16"/>
    <p:sldId id="277" r:id="rId17"/>
    <p:sldId id="261" r:id="rId18"/>
    <p:sldId id="278" r:id="rId19"/>
    <p:sldId id="262" r:id="rId20"/>
    <p:sldId id="266" r:id="rId21"/>
    <p:sldId id="263" r:id="rId22"/>
  </p:sldIdLst>
  <p:sldSz cx="13004800" cy="7315200"/>
  <p:notesSz cx="7315200" cy="13004800"/>
  <p:embeddedFontLst>
    <p:embeddedFont>
      <p:font typeface="Unna" panose="02040503070705020203" pitchFamily="34" charset="0"/>
      <p:regular r:id="rId26"/>
    </p:embeddedFont>
    <p:embeddedFont>
      <p:font typeface="Unna" panose="02040503070705020203" pitchFamily="34" charset="-122"/>
      <p:regular r:id="rId27"/>
    </p:embeddedFont>
    <p:embeddedFont>
      <p:font typeface="Unna" panose="02040503070705020203" pitchFamily="34" charset="-120"/>
      <p:regular r:id="rId28"/>
    </p:embeddedFont>
    <p:embeddedFont>
      <p:font typeface="Noto Sans SC" panose="020B0200000000000000" pitchFamily="34" charset="-122"/>
      <p:regular r:id="rId29"/>
    </p:embeddedFont>
    <p:embeddedFont>
      <p:font typeface="Noto Sans SC" panose="020B0200000000000000" pitchFamily="34" charset="-120"/>
      <p:regular r:id="rId30"/>
    </p:embeddedFont>
    <p:embeddedFont>
      <p:font typeface="Quattrocento Sans" panose="020B0502050000020003" pitchFamily="34" charset="0"/>
      <p:regular r:id="rId31"/>
    </p:embeddedFont>
    <p:embeddedFont>
      <p:font typeface="Quattrocento Sans" panose="020B0502050000020003" pitchFamily="34" charset="-122"/>
      <p:regular r:id="rId32"/>
    </p:embeddedFont>
    <p:embeddedFont>
      <p:font typeface="Quattrocento Sans" panose="020B0502050000020003" pitchFamily="34" charset="-120"/>
      <p:regular r:id="rId33"/>
    </p:embeddedFont>
    <p:embeddedFont>
      <p:font typeface="微软雅黑" panose="020B0503020204020204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等线" panose="02010600030101010101" charset="-122"/>
      <p:regular r:id="rId3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14.fntdata"/><Relationship Id="rId38" Type="http://schemas.openxmlformats.org/officeDocument/2006/relationships/font" Target="fonts/font13.fntdata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B16FE1-3B01-48F0-827B-9FABC48C77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B16FE1-3B01-48F0-827B-9FABC48C77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B16FE1-3B01-48F0-827B-9FABC48C77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B16FE1-3B01-48F0-827B-9FABC48C77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0B16FE1-3B01-48F0-827B-9FABC48C77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</p:cSld>
  <p:clrMapOvr>
    <a:masterClrMapping/>
  </p:clrMapOvr>
  <p:transition advTm="200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300480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92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7" Type="http://schemas.openxmlformats.org/officeDocument/2006/relationships/notesSlide" Target="../notesSlides/notesSlide9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9.png"/><Relationship Id="rId14" Type="http://schemas.openxmlformats.org/officeDocument/2006/relationships/image" Target="../media/image8.png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6" Type="http://schemas.openxmlformats.org/officeDocument/2006/relationships/notesSlide" Target="../notesSlides/notesSlide12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20.png"/><Relationship Id="rId23" Type="http://schemas.openxmlformats.org/officeDocument/2006/relationships/tags" Target="../tags/tag71.xml"/><Relationship Id="rId22" Type="http://schemas.openxmlformats.org/officeDocument/2006/relationships/image" Target="../media/image19.png"/><Relationship Id="rId21" Type="http://schemas.openxmlformats.org/officeDocument/2006/relationships/tags" Target="../tags/tag70.xml"/><Relationship Id="rId20" Type="http://schemas.openxmlformats.org/officeDocument/2006/relationships/image" Target="../media/image18.png"/><Relationship Id="rId2" Type="http://schemas.openxmlformats.org/officeDocument/2006/relationships/tags" Target="../tags/tag53.xml"/><Relationship Id="rId19" Type="http://schemas.openxmlformats.org/officeDocument/2006/relationships/tags" Target="../tags/tag69.xml"/><Relationship Id="rId18" Type="http://schemas.openxmlformats.org/officeDocument/2006/relationships/image" Target="../media/image17.png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6" Type="http://schemas.openxmlformats.org/officeDocument/2006/relationships/notesSlide" Target="../notesSlides/notesSlide1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AFA"/>
              </a:gs>
              <a:gs pos="100000">
                <a:srgbClr val="F5F5F5"/>
              </a:gs>
            </a:gsLst>
            <a:lin ang="2700000" scaled="1"/>
          </a:gradFill>
        </p:spPr>
      </p:sp>
      <p:pic>
        <p:nvPicPr>
          <p:cNvPr id="3" name="Image 0" descr="https://kimi-img.moonshot.cn/pub/slides/okc/6lbqvqjp6n4y2/hero_tech.png"/>
          <p:cNvPicPr>
            <a:picLocks noChangeAspect="1"/>
          </p:cNvPicPr>
          <p:nvPr/>
        </p:nvPicPr>
        <p:blipFill>
          <a:blip r:embed="rId1"/>
          <a:srcRect t="7812" b="7813"/>
          <a:stretch>
            <a:fillRect/>
          </a:stretch>
        </p:blipFill>
        <p:spPr>
          <a:xfrm>
            <a:off x="0" y="0"/>
            <a:ext cx="13004800" cy="7315200"/>
          </a:xfrm>
          <a:prstGeom prst="roundRect">
            <a:avLst>
              <a:gd name="adj" fmla="val 0"/>
            </a:avLst>
          </a:prstGeom>
        </p:spPr>
      </p:pic>
      <p:sp>
        <p:nvSpPr>
          <p:cNvPr id="4" name="Shape 1"/>
          <p:cNvSpPr/>
          <p:nvPr/>
        </p:nvSpPr>
        <p:spPr>
          <a:xfrm>
            <a:off x="381000" y="20828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  <p:sp>
        <p:nvSpPr>
          <p:cNvPr id="5" name="Text 2"/>
          <p:cNvSpPr/>
          <p:nvPr/>
        </p:nvSpPr>
        <p:spPr>
          <a:xfrm>
            <a:off x="381000" y="2540000"/>
            <a:ext cx="1275080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9600" dirty="0">
                <a:solidFill>
                  <a:srgbClr val="1A1A1A"/>
                </a:solidFill>
                <a:latin typeface="Unna" panose="02040503070705020203" pitchFamily="34" charset="0"/>
                <a:ea typeface="Unna" panose="02040503070705020203" pitchFamily="34" charset="-122"/>
                <a:cs typeface="Unna" panose="02040503070705020203" pitchFamily="34" charset="-120"/>
              </a:rPr>
              <a:t>IngressLite</a:t>
            </a:r>
            <a:endParaRPr lang="en-US" sz="9600" dirty="0">
              <a:solidFill>
                <a:srgbClr val="1A1A1A"/>
              </a:solidFill>
              <a:latin typeface="Unna" panose="02040503070705020203" pitchFamily="34" charset="0"/>
              <a:ea typeface="Unna" panose="02040503070705020203" pitchFamily="34" charset="-122"/>
              <a:cs typeface="Unna" panose="02040503070705020203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81000" y="4927441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85750" y="23812"/>
                </a:moveTo>
                <a:cubicBezTo>
                  <a:pt x="285750" y="18306"/>
                  <a:pt x="282922" y="13196"/>
                  <a:pt x="278209" y="10319"/>
                </a:cubicBezTo>
                <a:cubicBezTo>
                  <a:pt x="273496" y="7441"/>
                  <a:pt x="267692" y="7144"/>
                  <a:pt x="262781" y="9624"/>
                </a:cubicBezTo>
                <a:lnTo>
                  <a:pt x="205135" y="38447"/>
                </a:lnTo>
                <a:lnTo>
                  <a:pt x="116136" y="8731"/>
                </a:lnTo>
                <a:cubicBezTo>
                  <a:pt x="112117" y="7392"/>
                  <a:pt x="107801" y="7689"/>
                  <a:pt x="104031" y="9575"/>
                </a:cubicBezTo>
                <a:lnTo>
                  <a:pt x="40531" y="41325"/>
                </a:lnTo>
                <a:cubicBezTo>
                  <a:pt x="35123" y="44053"/>
                  <a:pt x="31750" y="49560"/>
                  <a:pt x="31750" y="55563"/>
                </a:cubicBezTo>
                <a:lnTo>
                  <a:pt x="31750" y="230188"/>
                </a:lnTo>
                <a:cubicBezTo>
                  <a:pt x="31750" y="235694"/>
                  <a:pt x="34578" y="240804"/>
                  <a:pt x="39291" y="243681"/>
                </a:cubicBezTo>
                <a:cubicBezTo>
                  <a:pt x="44004" y="246559"/>
                  <a:pt x="49808" y="246856"/>
                  <a:pt x="54719" y="244376"/>
                </a:cubicBezTo>
                <a:lnTo>
                  <a:pt x="112316" y="215553"/>
                </a:lnTo>
                <a:lnTo>
                  <a:pt x="198289" y="244227"/>
                </a:lnTo>
                <a:cubicBezTo>
                  <a:pt x="196155" y="241052"/>
                  <a:pt x="194072" y="237728"/>
                  <a:pt x="192038" y="234355"/>
                </a:cubicBezTo>
                <a:cubicBezTo>
                  <a:pt x="186581" y="225276"/>
                  <a:pt x="181173" y="214858"/>
                  <a:pt x="177155" y="203696"/>
                </a:cubicBezTo>
                <a:lnTo>
                  <a:pt x="126950" y="186978"/>
                </a:lnTo>
                <a:lnTo>
                  <a:pt x="126950" y="45839"/>
                </a:lnTo>
                <a:lnTo>
                  <a:pt x="190450" y="67022"/>
                </a:lnTo>
                <a:lnTo>
                  <a:pt x="190450" y="116284"/>
                </a:lnTo>
                <a:cubicBezTo>
                  <a:pt x="205829" y="98524"/>
                  <a:pt x="228650" y="87313"/>
                  <a:pt x="253950" y="87313"/>
                </a:cubicBezTo>
                <a:cubicBezTo>
                  <a:pt x="265162" y="87313"/>
                  <a:pt x="275878" y="89495"/>
                  <a:pt x="285700" y="93514"/>
                </a:cubicBezTo>
                <a:lnTo>
                  <a:pt x="285750" y="23812"/>
                </a:lnTo>
                <a:close/>
                <a:moveTo>
                  <a:pt x="254000" y="111125"/>
                </a:moveTo>
                <a:cubicBezTo>
                  <a:pt x="221109" y="111125"/>
                  <a:pt x="194469" y="137319"/>
                  <a:pt x="194469" y="169614"/>
                </a:cubicBezTo>
                <a:cubicBezTo>
                  <a:pt x="194469" y="203795"/>
                  <a:pt x="226268" y="244227"/>
                  <a:pt x="243384" y="263525"/>
                </a:cubicBezTo>
                <a:cubicBezTo>
                  <a:pt x="249138" y="269974"/>
                  <a:pt x="258911" y="269974"/>
                  <a:pt x="264666" y="263525"/>
                </a:cubicBezTo>
                <a:cubicBezTo>
                  <a:pt x="281781" y="244227"/>
                  <a:pt x="313581" y="203795"/>
                  <a:pt x="313581" y="169614"/>
                </a:cubicBezTo>
                <a:cubicBezTo>
                  <a:pt x="313581" y="137319"/>
                  <a:pt x="286941" y="111125"/>
                  <a:pt x="254050" y="111125"/>
                </a:cubicBezTo>
                <a:close/>
                <a:moveTo>
                  <a:pt x="234156" y="170656"/>
                </a:moveTo>
                <a:cubicBezTo>
                  <a:pt x="234156" y="159704"/>
                  <a:pt x="243048" y="150813"/>
                  <a:pt x="254000" y="150813"/>
                </a:cubicBezTo>
                <a:cubicBezTo>
                  <a:pt x="264952" y="150813"/>
                  <a:pt x="273844" y="159704"/>
                  <a:pt x="273844" y="170656"/>
                </a:cubicBezTo>
                <a:cubicBezTo>
                  <a:pt x="273844" y="181608"/>
                  <a:pt x="264952" y="190500"/>
                  <a:pt x="254000" y="190500"/>
                </a:cubicBezTo>
                <a:cubicBezTo>
                  <a:pt x="243048" y="190500"/>
                  <a:pt x="234156" y="181608"/>
                  <a:pt x="234156" y="170656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8" name="Text 5"/>
          <p:cNvSpPr/>
          <p:nvPr/>
        </p:nvSpPr>
        <p:spPr>
          <a:xfrm>
            <a:off x="850900" y="4876641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地图定位</a:t>
            </a:r>
            <a:endParaRPr lang="en-US" sz="1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2374900" y="4927441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22250" y="31750"/>
                </a:moveTo>
                <a:cubicBezTo>
                  <a:pt x="274836" y="31750"/>
                  <a:pt x="317500" y="74414"/>
                  <a:pt x="317500" y="127000"/>
                </a:cubicBezTo>
                <a:cubicBezTo>
                  <a:pt x="317500" y="179586"/>
                  <a:pt x="274836" y="222250"/>
                  <a:pt x="222250" y="222250"/>
                </a:cubicBezTo>
                <a:lnTo>
                  <a:pt x="95250" y="222250"/>
                </a:lnTo>
                <a:cubicBezTo>
                  <a:pt x="42664" y="222250"/>
                  <a:pt x="0" y="179586"/>
                  <a:pt x="0" y="127000"/>
                </a:cubicBezTo>
                <a:cubicBezTo>
                  <a:pt x="0" y="74414"/>
                  <a:pt x="42664" y="31750"/>
                  <a:pt x="95250" y="31750"/>
                </a:cubicBezTo>
                <a:lnTo>
                  <a:pt x="222250" y="31750"/>
                </a:lnTo>
                <a:close/>
                <a:moveTo>
                  <a:pt x="95250" y="87313"/>
                </a:moveTo>
                <a:cubicBezTo>
                  <a:pt x="88652" y="87313"/>
                  <a:pt x="83344" y="92621"/>
                  <a:pt x="83344" y="99219"/>
                </a:cubicBezTo>
                <a:lnTo>
                  <a:pt x="83344" y="115094"/>
                </a:lnTo>
                <a:lnTo>
                  <a:pt x="67469" y="115094"/>
                </a:lnTo>
                <a:cubicBezTo>
                  <a:pt x="60871" y="115094"/>
                  <a:pt x="55563" y="120402"/>
                  <a:pt x="55563" y="127000"/>
                </a:cubicBezTo>
                <a:cubicBezTo>
                  <a:pt x="55563" y="133598"/>
                  <a:pt x="60871" y="138906"/>
                  <a:pt x="67469" y="138906"/>
                </a:cubicBezTo>
                <a:lnTo>
                  <a:pt x="83344" y="138906"/>
                </a:lnTo>
                <a:lnTo>
                  <a:pt x="83344" y="154781"/>
                </a:lnTo>
                <a:cubicBezTo>
                  <a:pt x="83344" y="161379"/>
                  <a:pt x="88652" y="166688"/>
                  <a:pt x="95250" y="166688"/>
                </a:cubicBezTo>
                <a:cubicBezTo>
                  <a:pt x="101848" y="166688"/>
                  <a:pt x="107156" y="161379"/>
                  <a:pt x="107156" y="154781"/>
                </a:cubicBezTo>
                <a:lnTo>
                  <a:pt x="107156" y="138906"/>
                </a:lnTo>
                <a:lnTo>
                  <a:pt x="123031" y="138906"/>
                </a:lnTo>
                <a:cubicBezTo>
                  <a:pt x="129629" y="138906"/>
                  <a:pt x="134938" y="133598"/>
                  <a:pt x="134938" y="127000"/>
                </a:cubicBezTo>
                <a:cubicBezTo>
                  <a:pt x="134938" y="120402"/>
                  <a:pt x="129629" y="115094"/>
                  <a:pt x="123031" y="115094"/>
                </a:cubicBezTo>
                <a:lnTo>
                  <a:pt x="107156" y="115094"/>
                </a:lnTo>
                <a:lnTo>
                  <a:pt x="107156" y="99219"/>
                </a:lnTo>
                <a:cubicBezTo>
                  <a:pt x="107156" y="92621"/>
                  <a:pt x="101848" y="87313"/>
                  <a:pt x="95250" y="87313"/>
                </a:cubicBezTo>
                <a:close/>
                <a:moveTo>
                  <a:pt x="214313" y="134938"/>
                </a:moveTo>
                <a:cubicBezTo>
                  <a:pt x="205551" y="134938"/>
                  <a:pt x="198438" y="142051"/>
                  <a:pt x="198438" y="150813"/>
                </a:cubicBezTo>
                <a:cubicBezTo>
                  <a:pt x="198438" y="159574"/>
                  <a:pt x="205551" y="166688"/>
                  <a:pt x="214313" y="166688"/>
                </a:cubicBezTo>
                <a:cubicBezTo>
                  <a:pt x="223074" y="166688"/>
                  <a:pt x="230188" y="159574"/>
                  <a:pt x="230188" y="150813"/>
                </a:cubicBezTo>
                <a:cubicBezTo>
                  <a:pt x="230188" y="142051"/>
                  <a:pt x="223074" y="134938"/>
                  <a:pt x="214313" y="134938"/>
                </a:cubicBezTo>
                <a:close/>
                <a:moveTo>
                  <a:pt x="246063" y="87313"/>
                </a:moveTo>
                <a:cubicBezTo>
                  <a:pt x="237301" y="87313"/>
                  <a:pt x="230188" y="94426"/>
                  <a:pt x="230188" y="103188"/>
                </a:cubicBezTo>
                <a:cubicBezTo>
                  <a:pt x="230188" y="111949"/>
                  <a:pt x="237301" y="119063"/>
                  <a:pt x="246063" y="119063"/>
                </a:cubicBezTo>
                <a:cubicBezTo>
                  <a:pt x="254824" y="119063"/>
                  <a:pt x="261937" y="111949"/>
                  <a:pt x="261937" y="103188"/>
                </a:cubicBezTo>
                <a:cubicBezTo>
                  <a:pt x="261937" y="94426"/>
                  <a:pt x="254824" y="87313"/>
                  <a:pt x="246063" y="87313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10" name="Text 7"/>
          <p:cNvSpPr/>
          <p:nvPr/>
        </p:nvSpPr>
        <p:spPr>
          <a:xfrm>
            <a:off x="2844800" y="4876641"/>
            <a:ext cx="1244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地图</a:t>
            </a:r>
            <a:r>
              <a:rPr lang="en-US" sz="1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游戏</a:t>
            </a:r>
            <a:endParaRPr lang="en-US" sz="1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257992" y="4927441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12" name="Text 9"/>
          <p:cNvSpPr/>
          <p:nvPr/>
        </p:nvSpPr>
        <p:spPr>
          <a:xfrm>
            <a:off x="4664392" y="4876641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移动开发</a:t>
            </a:r>
            <a:endParaRPr lang="en-US" sz="1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0800" cy="508000"/>
          </a:xfrm>
          <a:custGeom>
            <a:avLst/>
            <a:gdLst/>
            <a:ahLst/>
            <a:cxnLst/>
            <a:rect l="l" t="t" r="r" b="b"/>
            <a:pathLst>
              <a:path w="50800" h="508000">
                <a:moveTo>
                  <a:pt x="0" y="0"/>
                </a:moveTo>
                <a:lnTo>
                  <a:pt x="50800" y="0"/>
                </a:lnTo>
                <a:lnTo>
                  <a:pt x="508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  <p:sp>
        <p:nvSpPr>
          <p:cNvPr id="3" name="Text 1"/>
          <p:cNvSpPr/>
          <p:nvPr/>
        </p:nvSpPr>
        <p:spPr>
          <a:xfrm>
            <a:off x="685800" y="381000"/>
            <a:ext cx="5080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开发过程：迭代</a:t>
            </a:r>
            <a:endParaRPr lang="en-US" sz="1600" dirty="0"/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381000" y="3314700"/>
            <a:ext cx="12242800" cy="25400"/>
          </a:xfrm>
          <a:custGeom>
            <a:avLst/>
            <a:gdLst/>
            <a:ahLst/>
            <a:cxnLst/>
            <a:rect l="l" t="t" r="r" b="b"/>
            <a:pathLst>
              <a:path w="12242800" h="25400">
                <a:moveTo>
                  <a:pt x="0" y="0"/>
                </a:moveTo>
                <a:lnTo>
                  <a:pt x="12242800" y="0"/>
                </a:lnTo>
                <a:lnTo>
                  <a:pt x="122428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D1D5DC"/>
          </a:solidFill>
        </p:spPr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127000" y="3317875"/>
            <a:ext cx="4584700" cy="7175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功能可用</a:t>
            </a:r>
            <a:endParaRPr lang="zh-CN" altLang="en-US" sz="2800" dirty="0">
              <a:solidFill>
                <a:srgbClr val="1A1A1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381000" y="4093845"/>
            <a:ext cx="4076700" cy="594995"/>
          </a:xfrm>
          <a:prstGeom prst="rect">
            <a:avLst/>
          </a:prstGeom>
          <a:noFill/>
        </p:spPr>
        <p:txBody>
          <a:bodyPr wrap="square" lIns="203200" tIns="0" rIns="203200" bIns="0" rtlCol="0" anchor="ctr"/>
          <a:lstStyle/>
          <a:p>
            <a:pPr marL="0" indent="0" algn="ctr">
              <a:lnSpc>
                <a:spcPct val="140000"/>
              </a:lnSpc>
              <a:buNone/>
            </a:pPr>
            <a:r>
              <a:rPr lang="zh-CN" altLang="en-US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</a:t>
            </a:r>
            <a:r>
              <a:rPr lang="en-US" altLang="zh-CN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Mock</a:t>
            </a:r>
            <a:r>
              <a:rPr lang="zh-CN" altLang="en-US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数据快速打通了前后端，让据点能显示在地图上。</a:t>
            </a:r>
            <a:endParaRPr lang="zh-CN" altLang="en-US" dirty="0">
              <a:solidFill>
                <a:srgbClr val="4A4A4A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4208145" y="3317875"/>
            <a:ext cx="4584700" cy="7175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数据库</a:t>
            </a:r>
            <a:r>
              <a:rPr lang="en-US" sz="2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</a:t>
            </a:r>
            <a:endParaRPr lang="en-US" sz="2800" dirty="0"/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4461986" y="4093845"/>
            <a:ext cx="4076700" cy="584200"/>
          </a:xfrm>
          <a:prstGeom prst="rect">
            <a:avLst/>
          </a:prstGeom>
          <a:noFill/>
        </p:spPr>
        <p:txBody>
          <a:bodyPr wrap="square" lIns="203200" tIns="0" rIns="203200" bIns="0" rtlCol="0" anchor="ctr"/>
          <a:lstStyle/>
          <a:p>
            <a:pPr marL="0" indent="0" algn="ctr">
              <a:lnSpc>
                <a:spcPct val="140000"/>
              </a:lnSpc>
              <a:buNone/>
            </a:pPr>
            <a:r>
              <a:rPr lang="zh-CN" altLang="en-US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将数据存储从临时数组升级到了数据库存储</a:t>
            </a:r>
            <a:r>
              <a:rPr lang="en-US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dirty="0"/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8288655" y="3317875"/>
            <a:ext cx="4584700" cy="7175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sz="2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数据库</a:t>
            </a:r>
            <a:r>
              <a:rPr lang="en-US" sz="2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优化</a:t>
            </a:r>
            <a:endParaRPr lang="en-US" sz="2800" dirty="0"/>
          </a:p>
        </p:txBody>
      </p:sp>
      <p:sp>
        <p:nvSpPr>
          <p:cNvPr id="10" name="Text 8"/>
          <p:cNvSpPr/>
          <p:nvPr>
            <p:custDataLst>
              <p:tags r:id="rId7"/>
            </p:custDataLst>
          </p:nvPr>
        </p:nvSpPr>
        <p:spPr>
          <a:xfrm>
            <a:off x="8586787" y="3973195"/>
            <a:ext cx="4076700" cy="584200"/>
          </a:xfrm>
          <a:prstGeom prst="rect">
            <a:avLst/>
          </a:prstGeom>
          <a:noFill/>
        </p:spPr>
        <p:txBody>
          <a:bodyPr wrap="square" lIns="203200" tIns="0" rIns="203200" bIns="0" rtlCol="0" anchor="ctr"/>
          <a:lstStyle/>
          <a:p>
            <a:pPr marL="0" indent="0" algn="ctr">
              <a:lnSpc>
                <a:spcPct val="140000"/>
              </a:lnSpc>
              <a:buNone/>
            </a:pPr>
            <a:r>
              <a:rPr lang="zh-CN" altLang="en-US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选择更安全、不易出错的数据库</a:t>
            </a:r>
            <a:r>
              <a:rPr lang="en-US" altLang="zh-CN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SQLite</a:t>
            </a:r>
            <a:r>
              <a:rPr lang="zh-CN" altLang="en-US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，优化获取数据的格式</a:t>
            </a:r>
            <a:r>
              <a:rPr lang="en-US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。</a:t>
            </a:r>
            <a:endParaRPr lang="zh-CN" altLang="en-US" dirty="0">
              <a:latin typeface="MiSans" pitchFamily="34" charset="-122"/>
              <a:ea typeface="MiSans" pitchFamily="34" charset="-122"/>
            </a:endParaRPr>
          </a:p>
        </p:txBody>
      </p:sp>
      <p:sp>
        <p:nvSpPr>
          <p:cNvPr id="18" name="Shape 16"/>
          <p:cNvSpPr/>
          <p:nvPr>
            <p:custDataLst>
              <p:tags r:id="rId8"/>
            </p:custDataLst>
          </p:nvPr>
        </p:nvSpPr>
        <p:spPr>
          <a:xfrm>
            <a:off x="2015014" y="230187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19" name="Text 17"/>
          <p:cNvSpPr/>
          <p:nvPr>
            <p:custDataLst>
              <p:tags r:id="rId9"/>
            </p:custDataLst>
          </p:nvPr>
        </p:nvSpPr>
        <p:spPr>
          <a:xfrm>
            <a:off x="2073275" y="2505075"/>
            <a:ext cx="6985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20" name="Shape 18"/>
          <p:cNvSpPr/>
          <p:nvPr>
            <p:custDataLst>
              <p:tags r:id="rId10"/>
            </p:custDataLst>
          </p:nvPr>
        </p:nvSpPr>
        <p:spPr>
          <a:xfrm>
            <a:off x="6096000" y="230187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21" name="Text 19"/>
          <p:cNvSpPr/>
          <p:nvPr>
            <p:custDataLst>
              <p:tags r:id="rId11"/>
            </p:custDataLst>
          </p:nvPr>
        </p:nvSpPr>
        <p:spPr>
          <a:xfrm>
            <a:off x="6154261" y="2505075"/>
            <a:ext cx="6985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22" name="Shape 20"/>
          <p:cNvSpPr/>
          <p:nvPr>
            <p:custDataLst>
              <p:tags r:id="rId12"/>
            </p:custDataLst>
          </p:nvPr>
        </p:nvSpPr>
        <p:spPr>
          <a:xfrm>
            <a:off x="10176987" y="230187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23" name="Text 21"/>
          <p:cNvSpPr/>
          <p:nvPr>
            <p:custDataLst>
              <p:tags r:id="rId13"/>
            </p:custDataLst>
          </p:nvPr>
        </p:nvSpPr>
        <p:spPr>
          <a:xfrm>
            <a:off x="10235247" y="2505075"/>
            <a:ext cx="6985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768350" y="1341120"/>
            <a:ext cx="6502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以数据存储更新为例</a:t>
            </a:r>
            <a:endParaRPr lang="zh-CN" altLang="en-US" sz="2000" dirty="0">
              <a:solidFill>
                <a:srgbClr val="1A1A1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795" y="5439410"/>
            <a:ext cx="6232525" cy="139128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3605" y="5412105"/>
            <a:ext cx="521970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0800" cy="508000"/>
          </a:xfrm>
          <a:custGeom>
            <a:avLst/>
            <a:gdLst/>
            <a:ahLst/>
            <a:cxnLst/>
            <a:rect l="l" t="t" r="r" b="b"/>
            <a:pathLst>
              <a:path w="50800" h="508000">
                <a:moveTo>
                  <a:pt x="0" y="0"/>
                </a:moveTo>
                <a:lnTo>
                  <a:pt x="50800" y="0"/>
                </a:lnTo>
                <a:lnTo>
                  <a:pt x="508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  <p:sp>
        <p:nvSpPr>
          <p:cNvPr id="3" name="Text 1"/>
          <p:cNvSpPr/>
          <p:nvPr/>
        </p:nvSpPr>
        <p:spPr>
          <a:xfrm>
            <a:off x="685800" y="381000"/>
            <a:ext cx="5080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代码审查</a:t>
            </a:r>
            <a:endParaRPr lang="zh-CN" altLang="en-US" sz="3600" dirty="0">
              <a:solidFill>
                <a:srgbClr val="1A1A1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0" y="1021715"/>
            <a:ext cx="4892040" cy="34061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4969510"/>
            <a:ext cx="4914900" cy="1524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945" y="1057910"/>
            <a:ext cx="4175760" cy="34213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102985" y="4673600"/>
            <a:ext cx="2502535" cy="6305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最后状态字符不同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5464175" y="4365625"/>
            <a:ext cx="518795" cy="1159510"/>
          </a:xfrm>
          <a:prstGeom prst="rightBrace">
            <a:avLst>
              <a:gd name="adj1" fmla="val 8333"/>
              <a:gd name="adj2" fmla="val 51040"/>
            </a:avLst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69820" y="3668395"/>
            <a:ext cx="1152525" cy="2520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8520" y="6093460"/>
            <a:ext cx="603885" cy="1758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>
            <a:off x="381000" y="381000"/>
            <a:ext cx="50800" cy="508000"/>
          </a:xfrm>
          <a:custGeom>
            <a:avLst/>
            <a:gdLst/>
            <a:ahLst/>
            <a:cxnLst/>
            <a:rect l="l" t="t" r="r" b="b"/>
            <a:pathLst>
              <a:path w="50800" h="508000">
                <a:moveTo>
                  <a:pt x="0" y="0"/>
                </a:moveTo>
                <a:lnTo>
                  <a:pt x="50800" y="0"/>
                </a:lnTo>
                <a:lnTo>
                  <a:pt x="508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  <p:sp>
        <p:nvSpPr>
          <p:cNvPr id="3" name="Text 1"/>
          <p:cNvSpPr/>
          <p:nvPr/>
        </p:nvSpPr>
        <p:spPr>
          <a:xfrm>
            <a:off x="685800" y="381000"/>
            <a:ext cx="5080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代码重构</a:t>
            </a:r>
            <a:endParaRPr lang="zh-CN" altLang="en-US" sz="3600" dirty="0">
              <a:solidFill>
                <a:srgbClr val="1A1A1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Shape 2"/>
          <p:cNvSpPr/>
          <p:nvPr>
            <p:custDataLst>
              <p:tags r:id="rId1"/>
            </p:custDataLst>
          </p:nvPr>
        </p:nvSpPr>
        <p:spPr>
          <a:xfrm>
            <a:off x="1306830" y="1530350"/>
            <a:ext cx="7045325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重构</a:t>
            </a:r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：将主代码与工具代码分开</a:t>
            </a:r>
            <a:endParaRPr lang="zh-CN" altLang="en-US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主代码具体内容实现，工具代码放工具函数</a:t>
            </a:r>
            <a:endParaRPr lang="zh-CN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169660" y="1751965"/>
            <a:ext cx="2169160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可测试性提升</a:t>
            </a:r>
            <a:endParaRPr lang="zh-CN" altLang="en-US" sz="2400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0" y="4067810"/>
            <a:ext cx="2955290" cy="15284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820" y="1485900"/>
            <a:ext cx="2944495" cy="1648460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9" idx="2"/>
          </p:cNvCxnSpPr>
          <p:nvPr/>
        </p:nvCxnSpPr>
        <p:spPr>
          <a:xfrm flipH="1">
            <a:off x="10315575" y="3134360"/>
            <a:ext cx="3810" cy="933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Shape 2"/>
          <p:cNvSpPr/>
          <p:nvPr>
            <p:custDataLst>
              <p:tags r:id="rId5"/>
            </p:custDataLst>
          </p:nvPr>
        </p:nvSpPr>
        <p:spPr>
          <a:xfrm>
            <a:off x="1302385" y="3171825"/>
            <a:ext cx="7045325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重构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：网络请求统一化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统一网络管理架构，标准化请求流程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956935" y="3437255"/>
            <a:ext cx="2344420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开发效率提升</a:t>
            </a:r>
            <a:endParaRPr lang="zh-CN" altLang="en-US" sz="2400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13" name="Shape 2"/>
          <p:cNvSpPr/>
          <p:nvPr>
            <p:custDataLst>
              <p:tags r:id="rId7"/>
            </p:custDataLst>
          </p:nvPr>
        </p:nvSpPr>
        <p:spPr>
          <a:xfrm>
            <a:off x="1341120" y="4846320"/>
            <a:ext cx="7045325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重构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：方法层级重构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拆分为单一功能方法，专门处理对应事件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5803900" y="5100320"/>
            <a:ext cx="2541905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新功能添加快速</a:t>
            </a:r>
            <a:endParaRPr lang="zh-CN" altLang="en-US" sz="2400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hape 0"/>
          <p:cNvSpPr/>
          <p:nvPr/>
        </p:nvSpPr>
        <p:spPr>
          <a:xfrm>
            <a:off x="381000" y="381000"/>
            <a:ext cx="50800" cy="508000"/>
          </a:xfrm>
          <a:custGeom>
            <a:avLst/>
            <a:gdLst/>
            <a:ahLst/>
            <a:cxnLst/>
            <a:rect l="l" t="t" r="r" b="b"/>
            <a:pathLst>
              <a:path w="50800" h="508000">
                <a:moveTo>
                  <a:pt x="0" y="0"/>
                </a:moveTo>
                <a:lnTo>
                  <a:pt x="50800" y="0"/>
                </a:lnTo>
                <a:lnTo>
                  <a:pt x="508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  <p:sp>
        <p:nvSpPr>
          <p:cNvPr id="3" name="Text 1"/>
          <p:cNvSpPr/>
          <p:nvPr/>
        </p:nvSpPr>
        <p:spPr>
          <a:xfrm>
            <a:off x="685800" y="381000"/>
            <a:ext cx="5080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代码规范</a:t>
            </a:r>
            <a:endParaRPr lang="zh-CN" altLang="en-US" sz="3600" dirty="0">
              <a:solidFill>
                <a:srgbClr val="1A1A1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grpSp>
        <p:nvGrpSpPr>
          <p:cNvPr id="59" name="组合 58"/>
          <p:cNvGrpSpPr/>
          <p:nvPr>
            <p:custDataLst>
              <p:tags r:id="rId1"/>
            </p:custDataLst>
          </p:nvPr>
        </p:nvGrpSpPr>
        <p:grpSpPr>
          <a:xfrm>
            <a:off x="957580" y="1723390"/>
            <a:ext cx="6497320" cy="1064363"/>
            <a:chOff x="5971177" y="1605306"/>
            <a:chExt cx="5424226" cy="836479"/>
          </a:xfrm>
        </p:grpSpPr>
        <p:sp>
          <p:nvSpPr>
            <p:cNvPr id="60" name="Oval 4"/>
            <p:cNvSpPr/>
            <p:nvPr>
              <p:custDataLst>
                <p:tags r:id="rId2"/>
              </p:custDataLst>
            </p:nvPr>
          </p:nvSpPr>
          <p:spPr>
            <a:xfrm>
              <a:off x="5971177" y="1812130"/>
              <a:ext cx="629655" cy="6296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 fontAlgn="base">
                <a:lnSpc>
                  <a:spcPct val="120000"/>
                </a:lnSpc>
              </a:pPr>
              <a:r>
                <a:rPr lang="en-US" sz="2000" dirty="0">
                  <a:solidFill>
                    <a:prstClr val="white"/>
                  </a:solidFill>
                  <a:cs typeface="+mn-ea"/>
                  <a:sym typeface="+mn-lt"/>
                </a:rPr>
                <a:t>01</a:t>
              </a:r>
              <a:endParaRPr 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"/>
              </p:custDataLst>
            </p:nvPr>
          </p:nvSpPr>
          <p:spPr>
            <a:xfrm>
              <a:off x="6601038" y="1949557"/>
              <a:ext cx="4794365" cy="253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类名采用大驼峰、常量采用全大写下划线分割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4"/>
              </p:custDataLst>
            </p:nvPr>
          </p:nvSpPr>
          <p:spPr>
            <a:xfrm>
              <a:off x="6626554" y="1605306"/>
              <a:ext cx="1828799" cy="36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1200" cap="none" spc="4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命名统一</a:t>
              </a:r>
              <a:endParaRPr kumimoji="0" lang="zh-CN" altLang="en-US" sz="2400" i="0" u="none" strike="noStrike" kern="1200" cap="none" spc="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>
            <p:custDataLst>
              <p:tags r:id="rId5"/>
            </p:custDataLst>
          </p:nvPr>
        </p:nvGrpSpPr>
        <p:grpSpPr>
          <a:xfrm>
            <a:off x="968694" y="2992388"/>
            <a:ext cx="6033786" cy="994408"/>
            <a:chOff x="5971177" y="2728803"/>
            <a:chExt cx="5037249" cy="781661"/>
          </a:xfrm>
        </p:grpSpPr>
        <p:sp>
          <p:nvSpPr>
            <p:cNvPr id="64" name="Oval 19"/>
            <p:cNvSpPr/>
            <p:nvPr>
              <p:custDataLst>
                <p:tags r:id="rId6"/>
              </p:custDataLst>
            </p:nvPr>
          </p:nvSpPr>
          <p:spPr>
            <a:xfrm>
              <a:off x="5971177" y="2880809"/>
              <a:ext cx="629655" cy="6296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 fontAlgn="base">
                <a:lnSpc>
                  <a:spcPct val="120000"/>
                </a:lnSpc>
              </a:pPr>
              <a:r>
                <a:rPr lang="en-US" sz="2000" dirty="0">
                  <a:solidFill>
                    <a:prstClr val="white"/>
                  </a:solidFill>
                  <a:cs typeface="+mn-ea"/>
                  <a:sym typeface="+mn-lt"/>
                </a:rPr>
                <a:t>02</a:t>
              </a:r>
              <a:endParaRPr 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7"/>
              </p:custDataLst>
            </p:nvPr>
          </p:nvSpPr>
          <p:spPr>
            <a:xfrm>
              <a:off x="6600832" y="3072856"/>
              <a:ext cx="4407594" cy="434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0" 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相应模块负责对应模块的功能，对应函数单一用法</a:t>
              </a:r>
              <a:endParaRPr kumimoji="0" lang="zh-CN" sz="2000" i="0" u="none" strike="noStrike" kern="120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8"/>
              </p:custDataLst>
            </p:nvPr>
          </p:nvSpPr>
          <p:spPr>
            <a:xfrm>
              <a:off x="6626554" y="2728803"/>
              <a:ext cx="1828799" cy="361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4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模块化</a:t>
              </a:r>
              <a:endParaRPr lang="zh-CN" altLang="en-US" sz="24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9"/>
            </p:custDataLst>
          </p:nvPr>
        </p:nvGrpSpPr>
        <p:grpSpPr>
          <a:xfrm>
            <a:off x="998115" y="4181623"/>
            <a:ext cx="6421755" cy="1064363"/>
            <a:chOff x="5971177" y="1605306"/>
            <a:chExt cx="5361141" cy="836479"/>
          </a:xfrm>
        </p:grpSpPr>
        <p:sp>
          <p:nvSpPr>
            <p:cNvPr id="12" name="Oval 4"/>
            <p:cNvSpPr/>
            <p:nvPr>
              <p:custDataLst>
                <p:tags r:id="rId10"/>
              </p:custDataLst>
            </p:nvPr>
          </p:nvSpPr>
          <p:spPr>
            <a:xfrm>
              <a:off x="5971177" y="1812130"/>
              <a:ext cx="629655" cy="6296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866775" fontAlgn="base">
                <a:lnSpc>
                  <a:spcPct val="120000"/>
                </a:lnSpc>
              </a:pPr>
              <a:r>
                <a:rPr lang="en-US" sz="2000" dirty="0">
                  <a:solidFill>
                    <a:prstClr val="white"/>
                  </a:solidFill>
                  <a:cs typeface="+mn-ea"/>
                  <a:sym typeface="+mn-lt"/>
                </a:rPr>
                <a:t>03</a:t>
              </a:r>
              <a:endParaRPr lang="en-US" sz="20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6600964" y="1949148"/>
              <a:ext cx="4731354" cy="43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前后端对核心业务对象（据点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Portal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222A35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）的定义保持了高度一致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6626410" y="1605306"/>
              <a:ext cx="2488401" cy="36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1200" cap="none" spc="4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一致的数据模型</a:t>
              </a:r>
              <a:r>
                <a:rPr kumimoji="0" lang="en-US" altLang="zh-CN" sz="2400" i="0" u="none" strike="noStrike" kern="1200" cap="none" spc="4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 </a:t>
              </a:r>
              <a:endParaRPr kumimoji="0" lang="en-US" altLang="zh-CN" sz="2400" i="0" u="none" strike="noStrike" kern="1200" cap="none" spc="4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4465" y="407035"/>
            <a:ext cx="4799965" cy="36207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2730" y="4166870"/>
            <a:ext cx="2834640" cy="29559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808855" y="2274570"/>
            <a:ext cx="246888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sym typeface="思源黑体 Light" panose="020B0300000000000000" pitchFamily="34" charset="-122"/>
              </a:rPr>
              <a:t>PART3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  <a:sym typeface="思源黑体 Light" panose="020B03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31615" y="3260090"/>
            <a:ext cx="3844290" cy="129286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rPr>
              <a:t>困难与解决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0800" cy="508000"/>
          </a:xfrm>
          <a:custGeom>
            <a:avLst/>
            <a:gdLst/>
            <a:ahLst/>
            <a:cxnLst/>
            <a:rect l="l" t="t" r="r" b="b"/>
            <a:pathLst>
              <a:path w="50800" h="508000">
                <a:moveTo>
                  <a:pt x="0" y="0"/>
                </a:moveTo>
                <a:lnTo>
                  <a:pt x="50800" y="0"/>
                </a:lnTo>
                <a:lnTo>
                  <a:pt x="508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  <p:sp>
        <p:nvSpPr>
          <p:cNvPr id="3" name="Text 1"/>
          <p:cNvSpPr/>
          <p:nvPr/>
        </p:nvSpPr>
        <p:spPr>
          <a:xfrm>
            <a:off x="685800" y="381000"/>
            <a:ext cx="3708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问题与解决方案</a:t>
            </a:r>
            <a:endParaRPr lang="en-US" sz="1600" dirty="0"/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381000" y="1256030"/>
            <a:ext cx="2818765" cy="4611370"/>
          </a:xfrm>
          <a:custGeom>
            <a:avLst/>
            <a:gdLst/>
            <a:ahLst/>
            <a:cxnLst/>
            <a:rect l="l" t="t" r="r" b="b"/>
            <a:pathLst>
              <a:path w="3873500" h="4572000">
                <a:moveTo>
                  <a:pt x="152383" y="0"/>
                </a:moveTo>
                <a:lnTo>
                  <a:pt x="3721117" y="0"/>
                </a:lnTo>
                <a:cubicBezTo>
                  <a:pt x="3805276" y="0"/>
                  <a:pt x="3873500" y="68224"/>
                  <a:pt x="3873500" y="152383"/>
                </a:cubicBezTo>
                <a:lnTo>
                  <a:pt x="3873500" y="4419617"/>
                </a:lnTo>
                <a:cubicBezTo>
                  <a:pt x="3873500" y="4503776"/>
                  <a:pt x="3805276" y="4572000"/>
                  <a:pt x="3721117" y="4572000"/>
                </a:cubicBezTo>
                <a:lnTo>
                  <a:pt x="152383" y="4572000"/>
                </a:lnTo>
                <a:cubicBezTo>
                  <a:pt x="68224" y="4572000"/>
                  <a:pt x="0" y="4503776"/>
                  <a:pt x="0" y="4419617"/>
                </a:cubicBezTo>
                <a:lnTo>
                  <a:pt x="0" y="152383"/>
                </a:lnTo>
                <a:cubicBezTo>
                  <a:pt x="0" y="68281"/>
                  <a:pt x="68281" y="0"/>
                  <a:pt x="152383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Text 5"/>
          <p:cNvSpPr/>
          <p:nvPr>
            <p:custDataLst>
              <p:tags r:id="rId2"/>
            </p:custDataLst>
          </p:nvPr>
        </p:nvSpPr>
        <p:spPr>
          <a:xfrm>
            <a:off x="1202690" y="1614170"/>
            <a:ext cx="187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24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定位计算异常</a:t>
            </a:r>
            <a:endParaRPr lang="en-US" sz="2400" dirty="0"/>
          </a:p>
        </p:txBody>
      </p:sp>
      <p:sp>
        <p:nvSpPr>
          <p:cNvPr id="8" name="Text 6"/>
          <p:cNvSpPr/>
          <p:nvPr>
            <p:custDataLst>
              <p:tags r:id="rId3"/>
            </p:custDataLst>
          </p:nvPr>
        </p:nvSpPr>
        <p:spPr>
          <a:xfrm>
            <a:off x="635000" y="2330450"/>
            <a:ext cx="2521585" cy="9899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B2C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问题:</a:t>
            </a:r>
            <a:r>
              <a:rPr 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模拟器默认定位(0,0)导致距离计算偏差</a:t>
            </a:r>
            <a:endParaRPr lang="en-US" sz="2000" dirty="0"/>
          </a:p>
        </p:txBody>
      </p:sp>
      <p:sp>
        <p:nvSpPr>
          <p:cNvPr id="9" name="Text 7"/>
          <p:cNvSpPr/>
          <p:nvPr>
            <p:custDataLst>
              <p:tags r:id="rId4"/>
            </p:custDataLst>
          </p:nvPr>
        </p:nvSpPr>
        <p:spPr>
          <a:xfrm>
            <a:off x="635000" y="3622675"/>
            <a:ext cx="2558415" cy="343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A63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解决:</a:t>
            </a:r>
            <a:r>
              <a:rPr 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设定模拟器默认位置，统一坐标系</a:t>
            </a:r>
            <a:endParaRPr lang="en-US" sz="2000" dirty="0"/>
          </a:p>
        </p:txBody>
      </p:sp>
      <p:sp>
        <p:nvSpPr>
          <p:cNvPr id="10" name="Shape 8"/>
          <p:cNvSpPr/>
          <p:nvPr>
            <p:custDataLst>
              <p:tags r:id="rId5"/>
            </p:custDataLst>
          </p:nvPr>
        </p:nvSpPr>
        <p:spPr>
          <a:xfrm>
            <a:off x="3477260" y="1272540"/>
            <a:ext cx="2795905" cy="4550410"/>
          </a:xfrm>
          <a:custGeom>
            <a:avLst/>
            <a:gdLst/>
            <a:ahLst/>
            <a:cxnLst/>
            <a:rect l="l" t="t" r="r" b="b"/>
            <a:pathLst>
              <a:path w="3873500" h="4572000">
                <a:moveTo>
                  <a:pt x="152383" y="0"/>
                </a:moveTo>
                <a:lnTo>
                  <a:pt x="3721117" y="0"/>
                </a:lnTo>
                <a:cubicBezTo>
                  <a:pt x="3805276" y="0"/>
                  <a:pt x="3873500" y="68224"/>
                  <a:pt x="3873500" y="152383"/>
                </a:cubicBezTo>
                <a:lnTo>
                  <a:pt x="3873500" y="4419617"/>
                </a:lnTo>
                <a:cubicBezTo>
                  <a:pt x="3873500" y="4503776"/>
                  <a:pt x="3805276" y="4572000"/>
                  <a:pt x="3721117" y="4572000"/>
                </a:cubicBezTo>
                <a:lnTo>
                  <a:pt x="152383" y="4572000"/>
                </a:lnTo>
                <a:cubicBezTo>
                  <a:pt x="68224" y="4572000"/>
                  <a:pt x="0" y="4503776"/>
                  <a:pt x="0" y="4419617"/>
                </a:cubicBezTo>
                <a:lnTo>
                  <a:pt x="0" y="152383"/>
                </a:lnTo>
                <a:cubicBezTo>
                  <a:pt x="0" y="68281"/>
                  <a:pt x="68281" y="0"/>
                  <a:pt x="152383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Text 11"/>
          <p:cNvSpPr/>
          <p:nvPr>
            <p:custDataLst>
              <p:tags r:id="rId6"/>
            </p:custDataLst>
          </p:nvPr>
        </p:nvSpPr>
        <p:spPr>
          <a:xfrm>
            <a:off x="4314508" y="1614805"/>
            <a:ext cx="187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24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数据同步延迟</a:t>
            </a:r>
            <a:endParaRPr lang="en-US" sz="2400" dirty="0"/>
          </a:p>
        </p:txBody>
      </p:sp>
      <p:sp>
        <p:nvSpPr>
          <p:cNvPr id="14" name="Text 12"/>
          <p:cNvSpPr/>
          <p:nvPr>
            <p:custDataLst>
              <p:tags r:id="rId7"/>
            </p:custDataLst>
          </p:nvPr>
        </p:nvSpPr>
        <p:spPr>
          <a:xfrm>
            <a:off x="3654425" y="2327275"/>
            <a:ext cx="2538095" cy="6565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B2C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问题:</a:t>
            </a:r>
            <a:r>
              <a:rPr 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占领后地图标记颜色未及时更新</a:t>
            </a:r>
            <a:endParaRPr lang="en-US" sz="2000" dirty="0"/>
          </a:p>
        </p:txBody>
      </p:sp>
      <p:sp>
        <p:nvSpPr>
          <p:cNvPr id="15" name="Text 13"/>
          <p:cNvSpPr/>
          <p:nvPr>
            <p:custDataLst>
              <p:tags r:id="rId8"/>
            </p:custDataLst>
          </p:nvPr>
        </p:nvSpPr>
        <p:spPr>
          <a:xfrm>
            <a:off x="3619500" y="3431540"/>
            <a:ext cx="2530475" cy="7270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A63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解决:</a:t>
            </a:r>
            <a:r>
              <a:rPr 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成功回调中主动刷新地图数据</a:t>
            </a:r>
            <a:endParaRPr lang="en-US" sz="2000" dirty="0"/>
          </a:p>
        </p:txBody>
      </p:sp>
      <p:sp>
        <p:nvSpPr>
          <p:cNvPr id="16" name="Shape 14"/>
          <p:cNvSpPr/>
          <p:nvPr>
            <p:custDataLst>
              <p:tags r:id="rId9"/>
            </p:custDataLst>
          </p:nvPr>
        </p:nvSpPr>
        <p:spPr>
          <a:xfrm>
            <a:off x="6617335" y="1254760"/>
            <a:ext cx="2736215" cy="4566920"/>
          </a:xfrm>
          <a:custGeom>
            <a:avLst/>
            <a:gdLst/>
            <a:ahLst/>
            <a:cxnLst/>
            <a:rect l="l" t="t" r="r" b="b"/>
            <a:pathLst>
              <a:path w="3873500" h="4572000">
                <a:moveTo>
                  <a:pt x="152383" y="0"/>
                </a:moveTo>
                <a:lnTo>
                  <a:pt x="3721117" y="0"/>
                </a:lnTo>
                <a:cubicBezTo>
                  <a:pt x="3805276" y="0"/>
                  <a:pt x="3873500" y="68224"/>
                  <a:pt x="3873500" y="152383"/>
                </a:cubicBezTo>
                <a:lnTo>
                  <a:pt x="3873500" y="4419617"/>
                </a:lnTo>
                <a:cubicBezTo>
                  <a:pt x="3873500" y="4503776"/>
                  <a:pt x="3805276" y="4572000"/>
                  <a:pt x="3721117" y="4572000"/>
                </a:cubicBezTo>
                <a:lnTo>
                  <a:pt x="152383" y="4572000"/>
                </a:lnTo>
                <a:cubicBezTo>
                  <a:pt x="68224" y="4572000"/>
                  <a:pt x="0" y="4503776"/>
                  <a:pt x="0" y="4419617"/>
                </a:cubicBezTo>
                <a:lnTo>
                  <a:pt x="0" y="152383"/>
                </a:lnTo>
                <a:cubicBezTo>
                  <a:pt x="0" y="68281"/>
                  <a:pt x="68281" y="0"/>
                  <a:pt x="152383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9" name="Text 17"/>
          <p:cNvSpPr/>
          <p:nvPr>
            <p:custDataLst>
              <p:tags r:id="rId10"/>
            </p:custDataLst>
          </p:nvPr>
        </p:nvSpPr>
        <p:spPr>
          <a:xfrm>
            <a:off x="7474109" y="1642110"/>
            <a:ext cx="187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24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网络异常处理</a:t>
            </a:r>
            <a:endParaRPr lang="en-US" sz="2400" dirty="0"/>
          </a:p>
        </p:txBody>
      </p:sp>
      <p:sp>
        <p:nvSpPr>
          <p:cNvPr id="20" name="Text 18"/>
          <p:cNvSpPr/>
          <p:nvPr>
            <p:custDataLst>
              <p:tags r:id="rId11"/>
            </p:custDataLst>
          </p:nvPr>
        </p:nvSpPr>
        <p:spPr>
          <a:xfrm>
            <a:off x="6859905" y="2308225"/>
            <a:ext cx="2365375" cy="6934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B2C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问题:</a:t>
            </a:r>
            <a:r>
              <a:rPr 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网络不稳定时闪退或提示不明确</a:t>
            </a:r>
            <a:endParaRPr lang="en-US" sz="2000" dirty="0"/>
          </a:p>
        </p:txBody>
      </p:sp>
      <p:sp>
        <p:nvSpPr>
          <p:cNvPr id="21" name="Text 19"/>
          <p:cNvSpPr/>
          <p:nvPr>
            <p:custDataLst>
              <p:tags r:id="rId12"/>
            </p:custDataLst>
          </p:nvPr>
        </p:nvSpPr>
        <p:spPr>
          <a:xfrm>
            <a:off x="6836410" y="3455670"/>
            <a:ext cx="2526665" cy="7404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A63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解决:</a:t>
            </a:r>
            <a:r>
              <a:rPr 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重构网络模块，加入超时和错误处理</a:t>
            </a:r>
            <a:endParaRPr lang="en-US" sz="2000" dirty="0"/>
          </a:p>
        </p:txBody>
      </p:sp>
      <p:sp>
        <p:nvSpPr>
          <p:cNvPr id="22" name="Shape 20"/>
          <p:cNvSpPr/>
          <p:nvPr/>
        </p:nvSpPr>
        <p:spPr>
          <a:xfrm>
            <a:off x="3790950" y="6273800"/>
            <a:ext cx="5422900" cy="660400"/>
          </a:xfrm>
          <a:custGeom>
            <a:avLst/>
            <a:gdLst/>
            <a:ahLst/>
            <a:cxnLst/>
            <a:rect l="l" t="t" r="r" b="b"/>
            <a:pathLst>
              <a:path w="5422900" h="660400">
                <a:moveTo>
                  <a:pt x="101603" y="0"/>
                </a:moveTo>
                <a:lnTo>
                  <a:pt x="5321297" y="0"/>
                </a:lnTo>
                <a:cubicBezTo>
                  <a:pt x="5377411" y="0"/>
                  <a:pt x="5422900" y="45489"/>
                  <a:pt x="5422900" y="101603"/>
                </a:cubicBezTo>
                <a:lnTo>
                  <a:pt x="5422900" y="558797"/>
                </a:lnTo>
                <a:cubicBezTo>
                  <a:pt x="5422900" y="614911"/>
                  <a:pt x="5377411" y="660400"/>
                  <a:pt x="53212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23" name="Shape 21"/>
          <p:cNvSpPr/>
          <p:nvPr/>
        </p:nvSpPr>
        <p:spPr>
          <a:xfrm>
            <a:off x="4159250" y="64770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4" name="Text 22"/>
          <p:cNvSpPr/>
          <p:nvPr/>
        </p:nvSpPr>
        <p:spPr>
          <a:xfrm>
            <a:off x="4311650" y="6426200"/>
            <a:ext cx="4851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这些挑战锻炼了我们的技术排查与解决能力</a:t>
            </a:r>
            <a:endParaRPr lang="en-US" sz="1600" dirty="0"/>
          </a:p>
        </p:txBody>
      </p:sp>
      <p:sp>
        <p:nvSpPr>
          <p:cNvPr id="27" name="Shape 14"/>
          <p:cNvSpPr/>
          <p:nvPr>
            <p:custDataLst>
              <p:tags r:id="rId13"/>
            </p:custDataLst>
          </p:nvPr>
        </p:nvSpPr>
        <p:spPr>
          <a:xfrm>
            <a:off x="9685020" y="1239520"/>
            <a:ext cx="2736215" cy="4566920"/>
          </a:xfrm>
          <a:custGeom>
            <a:avLst/>
            <a:gdLst/>
            <a:ahLst/>
            <a:cxnLst/>
            <a:rect l="l" t="t" r="r" b="b"/>
            <a:pathLst>
              <a:path w="3873500" h="4572000">
                <a:moveTo>
                  <a:pt x="152383" y="0"/>
                </a:moveTo>
                <a:lnTo>
                  <a:pt x="3721117" y="0"/>
                </a:lnTo>
                <a:cubicBezTo>
                  <a:pt x="3805276" y="0"/>
                  <a:pt x="3873500" y="68224"/>
                  <a:pt x="3873500" y="152383"/>
                </a:cubicBezTo>
                <a:lnTo>
                  <a:pt x="3873500" y="4419617"/>
                </a:lnTo>
                <a:cubicBezTo>
                  <a:pt x="3873500" y="4503776"/>
                  <a:pt x="3805276" y="4572000"/>
                  <a:pt x="3721117" y="4572000"/>
                </a:cubicBezTo>
                <a:lnTo>
                  <a:pt x="152383" y="4572000"/>
                </a:lnTo>
                <a:cubicBezTo>
                  <a:pt x="68224" y="4572000"/>
                  <a:pt x="0" y="4503776"/>
                  <a:pt x="0" y="4419617"/>
                </a:cubicBezTo>
                <a:lnTo>
                  <a:pt x="0" y="152383"/>
                </a:lnTo>
                <a:cubicBezTo>
                  <a:pt x="0" y="68281"/>
                  <a:pt x="68281" y="0"/>
                  <a:pt x="152383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9" name="Text 17"/>
          <p:cNvSpPr/>
          <p:nvPr>
            <p:custDataLst>
              <p:tags r:id="rId14"/>
            </p:custDataLst>
          </p:nvPr>
        </p:nvSpPr>
        <p:spPr>
          <a:xfrm>
            <a:off x="10567194" y="1625600"/>
            <a:ext cx="1879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后端</a:t>
            </a:r>
            <a:r>
              <a:rPr lang="en-US" altLang="zh-CN" sz="24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4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变化</a:t>
            </a:r>
            <a:endParaRPr lang="zh-CN" altLang="en-US" sz="2400" dirty="0">
              <a:solidFill>
                <a:srgbClr val="1A1A1A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Text 18"/>
          <p:cNvSpPr/>
          <p:nvPr>
            <p:custDataLst>
              <p:tags r:id="rId15"/>
            </p:custDataLst>
          </p:nvPr>
        </p:nvSpPr>
        <p:spPr>
          <a:xfrm>
            <a:off x="9906635" y="2370455"/>
            <a:ext cx="2563495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B2C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问题:</a:t>
            </a:r>
            <a:r>
              <a:rPr 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后端的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会变化导致需要不停更换接口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IP</a:t>
            </a:r>
            <a:endParaRPr lang="en-US" altLang="zh-CN" sz="2000" dirty="0">
              <a:solidFill>
                <a:srgbClr val="4A4A4A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1" name="Text 19"/>
          <p:cNvSpPr/>
          <p:nvPr>
            <p:custDataLst>
              <p:tags r:id="rId16"/>
            </p:custDataLst>
          </p:nvPr>
        </p:nvSpPr>
        <p:spPr>
          <a:xfrm>
            <a:off x="9871710" y="3489960"/>
            <a:ext cx="2371090" cy="1082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A63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解决:</a:t>
            </a:r>
            <a:r>
              <a:rPr 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ngrok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将后端接口</a:t>
            </a:r>
            <a:r>
              <a:rPr lang="en-US" altLang="zh-CN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IP</a:t>
            </a:r>
            <a:r>
              <a:rPr lang="zh-CN" altLang="en-US" sz="20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地址变成不变的公网地址</a:t>
            </a:r>
            <a:endParaRPr lang="zh-CN" altLang="en-US" sz="2000" dirty="0">
              <a:solidFill>
                <a:srgbClr val="4A4A4A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949815" y="1404620"/>
            <a:ext cx="509905" cy="66992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707130" y="1470660"/>
            <a:ext cx="524510" cy="68643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 t="14321"/>
          <a:stretch>
            <a:fillRect/>
          </a:stretch>
        </p:blipFill>
        <p:spPr>
          <a:xfrm>
            <a:off x="6882765" y="1435735"/>
            <a:ext cx="556895" cy="6648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29920" y="1436370"/>
            <a:ext cx="534670" cy="7842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808855" y="2274570"/>
            <a:ext cx="246888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sym typeface="思源黑体 Light" panose="020B0300000000000000" pitchFamily="34" charset="-122"/>
              </a:rPr>
              <a:t>PART4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  <a:sym typeface="思源黑体 Light" panose="020B03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68445" y="3260090"/>
            <a:ext cx="3807460" cy="129286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rPr>
              <a:t>总结与期望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0800" cy="508000"/>
          </a:xfrm>
          <a:custGeom>
            <a:avLst/>
            <a:gdLst/>
            <a:ahLst/>
            <a:cxnLst/>
            <a:rect l="l" t="t" r="r" b="b"/>
            <a:pathLst>
              <a:path w="50800" h="508000">
                <a:moveTo>
                  <a:pt x="0" y="0"/>
                </a:moveTo>
                <a:lnTo>
                  <a:pt x="50800" y="0"/>
                </a:lnTo>
                <a:lnTo>
                  <a:pt x="508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  <p:sp>
        <p:nvSpPr>
          <p:cNvPr id="3" name="Text 1"/>
          <p:cNvSpPr/>
          <p:nvPr/>
        </p:nvSpPr>
        <p:spPr>
          <a:xfrm>
            <a:off x="685800" y="381000"/>
            <a:ext cx="3708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项目总结与展望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5918200" cy="5638800"/>
          </a:xfrm>
          <a:custGeom>
            <a:avLst/>
            <a:gdLst/>
            <a:ahLst/>
            <a:cxnLst/>
            <a:rect l="l" t="t" r="r" b="b"/>
            <a:pathLst>
              <a:path w="5918200" h="5638800">
                <a:moveTo>
                  <a:pt x="152417" y="0"/>
                </a:moveTo>
                <a:lnTo>
                  <a:pt x="5765783" y="0"/>
                </a:lnTo>
                <a:cubicBezTo>
                  <a:pt x="5849961" y="0"/>
                  <a:pt x="5918200" y="68239"/>
                  <a:pt x="5918200" y="152417"/>
                </a:cubicBezTo>
                <a:lnTo>
                  <a:pt x="5918200" y="5486383"/>
                </a:lnTo>
                <a:cubicBezTo>
                  <a:pt x="5918200" y="5570561"/>
                  <a:pt x="5849961" y="5638800"/>
                  <a:pt x="5765783" y="5638800"/>
                </a:cubicBezTo>
                <a:lnTo>
                  <a:pt x="152417" y="5638800"/>
                </a:lnTo>
                <a:cubicBezTo>
                  <a:pt x="68239" y="5638800"/>
                  <a:pt x="0" y="5570561"/>
                  <a:pt x="0" y="548638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36600" y="161274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07379" y="0"/>
                </a:moveTo>
                <a:lnTo>
                  <a:pt x="274067" y="0"/>
                </a:lnTo>
                <a:cubicBezTo>
                  <a:pt x="293787" y="0"/>
                  <a:pt x="309860" y="16222"/>
                  <a:pt x="309116" y="35868"/>
                </a:cubicBezTo>
                <a:cubicBezTo>
                  <a:pt x="308967" y="39812"/>
                  <a:pt x="308818" y="43755"/>
                  <a:pt x="308595" y="47625"/>
                </a:cubicBezTo>
                <a:lnTo>
                  <a:pt x="345504" y="47625"/>
                </a:lnTo>
                <a:cubicBezTo>
                  <a:pt x="364927" y="47625"/>
                  <a:pt x="382042" y="63698"/>
                  <a:pt x="380554" y="84683"/>
                </a:cubicBezTo>
                <a:cubicBezTo>
                  <a:pt x="374972" y="161851"/>
                  <a:pt x="335533" y="204267"/>
                  <a:pt x="292745" y="226442"/>
                </a:cubicBezTo>
                <a:cubicBezTo>
                  <a:pt x="280988" y="232544"/>
                  <a:pt x="269007" y="237083"/>
                  <a:pt x="257621" y="240432"/>
                </a:cubicBezTo>
                <a:cubicBezTo>
                  <a:pt x="242590" y="261714"/>
                  <a:pt x="226963" y="272951"/>
                  <a:pt x="214536" y="278978"/>
                </a:cubicBezTo>
                <a:lnTo>
                  <a:pt x="214536" y="333375"/>
                </a:lnTo>
                <a:lnTo>
                  <a:pt x="262161" y="333375"/>
                </a:lnTo>
                <a:cubicBezTo>
                  <a:pt x="275332" y="333375"/>
                  <a:pt x="285973" y="344016"/>
                  <a:pt x="285973" y="357188"/>
                </a:cubicBezTo>
                <a:cubicBezTo>
                  <a:pt x="285973" y="370359"/>
                  <a:pt x="275332" y="381000"/>
                  <a:pt x="262161" y="381000"/>
                </a:cubicBezTo>
                <a:lnTo>
                  <a:pt x="119286" y="381000"/>
                </a:lnTo>
                <a:cubicBezTo>
                  <a:pt x="106114" y="381000"/>
                  <a:pt x="95473" y="370359"/>
                  <a:pt x="95473" y="357188"/>
                </a:cubicBezTo>
                <a:cubicBezTo>
                  <a:pt x="95473" y="344016"/>
                  <a:pt x="106114" y="333375"/>
                  <a:pt x="119286" y="333375"/>
                </a:cubicBezTo>
                <a:lnTo>
                  <a:pt x="166911" y="333375"/>
                </a:lnTo>
                <a:lnTo>
                  <a:pt x="166911" y="278978"/>
                </a:lnTo>
                <a:cubicBezTo>
                  <a:pt x="155004" y="273248"/>
                  <a:pt x="140196" y="262607"/>
                  <a:pt x="125760" y="243036"/>
                </a:cubicBezTo>
                <a:cubicBezTo>
                  <a:pt x="112068" y="239464"/>
                  <a:pt x="97185" y="234032"/>
                  <a:pt x="82674" y="225847"/>
                </a:cubicBezTo>
                <a:cubicBezTo>
                  <a:pt x="42416" y="203299"/>
                  <a:pt x="6102" y="160809"/>
                  <a:pt x="893" y="84534"/>
                </a:cubicBezTo>
                <a:cubicBezTo>
                  <a:pt x="-521" y="63624"/>
                  <a:pt x="16520" y="47551"/>
                  <a:pt x="35942" y="47551"/>
                </a:cubicBezTo>
                <a:lnTo>
                  <a:pt x="72851" y="47551"/>
                </a:lnTo>
                <a:cubicBezTo>
                  <a:pt x="72628" y="43681"/>
                  <a:pt x="72479" y="39812"/>
                  <a:pt x="72330" y="35793"/>
                </a:cubicBezTo>
                <a:cubicBezTo>
                  <a:pt x="71586" y="16073"/>
                  <a:pt x="87660" y="-74"/>
                  <a:pt x="107379" y="-74"/>
                </a:cubicBezTo>
                <a:close/>
                <a:moveTo>
                  <a:pt x="75530" y="83344"/>
                </a:moveTo>
                <a:lnTo>
                  <a:pt x="36537" y="83344"/>
                </a:lnTo>
                <a:cubicBezTo>
                  <a:pt x="41151" y="146372"/>
                  <a:pt x="70098" y="177924"/>
                  <a:pt x="99938" y="194667"/>
                </a:cubicBezTo>
                <a:cubicBezTo>
                  <a:pt x="89222" y="166911"/>
                  <a:pt x="80367" y="130671"/>
                  <a:pt x="75530" y="83344"/>
                </a:cubicBezTo>
                <a:close/>
                <a:moveTo>
                  <a:pt x="282773" y="191095"/>
                </a:moveTo>
                <a:cubicBezTo>
                  <a:pt x="312911" y="173385"/>
                  <a:pt x="340147" y="141908"/>
                  <a:pt x="344760" y="83344"/>
                </a:cubicBezTo>
                <a:lnTo>
                  <a:pt x="305842" y="83344"/>
                </a:lnTo>
                <a:cubicBezTo>
                  <a:pt x="301228" y="128662"/>
                  <a:pt x="292894" y="163860"/>
                  <a:pt x="282773" y="191095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6" name="Text 4"/>
          <p:cNvSpPr/>
          <p:nvPr/>
        </p:nvSpPr>
        <p:spPr>
          <a:xfrm>
            <a:off x="1365250" y="160020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项目亮点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1200" y="226044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C950"/>
          </a:solidFill>
        </p:spPr>
      </p:sp>
      <p:sp>
        <p:nvSpPr>
          <p:cNvPr id="8" name="Text 6"/>
          <p:cNvSpPr/>
          <p:nvPr/>
        </p:nvSpPr>
        <p:spPr>
          <a:xfrm>
            <a:off x="1092200" y="2209642"/>
            <a:ext cx="314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技术选型合理，现代化技术栈</a:t>
            </a:r>
            <a:endParaRPr lang="en-US" sz="16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11200" y="271764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C950"/>
          </a:solidFill>
        </p:spPr>
      </p:sp>
      <p:sp>
        <p:nvSpPr>
          <p:cNvPr id="10" name="Text 8"/>
          <p:cNvSpPr/>
          <p:nvPr/>
        </p:nvSpPr>
        <p:spPr>
          <a:xfrm>
            <a:off x="1092200" y="2666842"/>
            <a:ext cx="2540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架构清晰，前后端分离</a:t>
            </a:r>
            <a:endParaRPr lang="en-US" sz="16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11200" y="317484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C950"/>
          </a:solidFill>
        </p:spPr>
      </p:sp>
      <p:sp>
        <p:nvSpPr>
          <p:cNvPr id="12" name="Text 10"/>
          <p:cNvSpPr/>
          <p:nvPr/>
        </p:nvSpPr>
        <p:spPr>
          <a:xfrm>
            <a:off x="1092200" y="3124042"/>
            <a:ext cx="213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核心功能完成度高</a:t>
            </a:r>
            <a:endParaRPr lang="en-US" sz="16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705600" y="1295400"/>
            <a:ext cx="5918200" cy="5638800"/>
          </a:xfrm>
          <a:custGeom>
            <a:avLst/>
            <a:gdLst/>
            <a:ahLst/>
            <a:cxnLst/>
            <a:rect l="l" t="t" r="r" b="b"/>
            <a:pathLst>
              <a:path w="5918200" h="5638800">
                <a:moveTo>
                  <a:pt x="152417" y="0"/>
                </a:moveTo>
                <a:lnTo>
                  <a:pt x="5765783" y="0"/>
                </a:lnTo>
                <a:cubicBezTo>
                  <a:pt x="5849961" y="0"/>
                  <a:pt x="5918200" y="68239"/>
                  <a:pt x="5918200" y="152417"/>
                </a:cubicBezTo>
                <a:lnTo>
                  <a:pt x="5918200" y="5486383"/>
                </a:lnTo>
                <a:cubicBezTo>
                  <a:pt x="5918200" y="5570561"/>
                  <a:pt x="5849961" y="5638800"/>
                  <a:pt x="5765783" y="5638800"/>
                </a:cubicBezTo>
                <a:lnTo>
                  <a:pt x="152417" y="5638800"/>
                </a:lnTo>
                <a:cubicBezTo>
                  <a:pt x="68239" y="5638800"/>
                  <a:pt x="0" y="5570561"/>
                  <a:pt x="0" y="548638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7061200" y="161274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238125"/>
                </a:moveTo>
                <a:lnTo>
                  <a:pt x="18231" y="238125"/>
                </a:lnTo>
                <a:cubicBezTo>
                  <a:pt x="-298" y="238125"/>
                  <a:pt x="-11683" y="217959"/>
                  <a:pt x="-2158" y="202034"/>
                </a:cubicBezTo>
                <a:lnTo>
                  <a:pt x="37207" y="136401"/>
                </a:lnTo>
                <a:cubicBezTo>
                  <a:pt x="43681" y="125611"/>
                  <a:pt x="55290" y="119063"/>
                  <a:pt x="67866" y="119063"/>
                </a:cubicBezTo>
                <a:lnTo>
                  <a:pt x="138559" y="119063"/>
                </a:lnTo>
                <a:cubicBezTo>
                  <a:pt x="195188" y="23143"/>
                  <a:pt x="279648" y="18306"/>
                  <a:pt x="336128" y="26566"/>
                </a:cubicBezTo>
                <a:cubicBezTo>
                  <a:pt x="345653" y="27980"/>
                  <a:pt x="353095" y="35421"/>
                  <a:pt x="354434" y="44872"/>
                </a:cubicBezTo>
                <a:cubicBezTo>
                  <a:pt x="362694" y="101352"/>
                  <a:pt x="357857" y="185812"/>
                  <a:pt x="261938" y="242441"/>
                </a:cubicBezTo>
                <a:lnTo>
                  <a:pt x="261938" y="313134"/>
                </a:lnTo>
                <a:cubicBezTo>
                  <a:pt x="261938" y="325710"/>
                  <a:pt x="255389" y="337319"/>
                  <a:pt x="244599" y="343793"/>
                </a:cubicBezTo>
                <a:lnTo>
                  <a:pt x="178966" y="383158"/>
                </a:lnTo>
                <a:cubicBezTo>
                  <a:pt x="163116" y="392683"/>
                  <a:pt x="142875" y="381223"/>
                  <a:pt x="142875" y="362769"/>
                </a:cubicBezTo>
                <a:lnTo>
                  <a:pt x="142875" y="285750"/>
                </a:lnTo>
                <a:cubicBezTo>
                  <a:pt x="142875" y="259482"/>
                  <a:pt x="121518" y="238125"/>
                  <a:pt x="95250" y="238125"/>
                </a:cubicBezTo>
                <a:lnTo>
                  <a:pt x="95176" y="238125"/>
                </a:lnTo>
                <a:close/>
                <a:moveTo>
                  <a:pt x="297656" y="119063"/>
                </a:moveTo>
                <a:cubicBezTo>
                  <a:pt x="297656" y="99349"/>
                  <a:pt x="281651" y="83344"/>
                  <a:pt x="261938" y="83344"/>
                </a:cubicBezTo>
                <a:cubicBezTo>
                  <a:pt x="242224" y="83344"/>
                  <a:pt x="226219" y="99349"/>
                  <a:pt x="226219" y="119063"/>
                </a:cubicBezTo>
                <a:cubicBezTo>
                  <a:pt x="226219" y="138776"/>
                  <a:pt x="242224" y="154781"/>
                  <a:pt x="261938" y="154781"/>
                </a:cubicBezTo>
                <a:cubicBezTo>
                  <a:pt x="281651" y="154781"/>
                  <a:pt x="297656" y="138776"/>
                  <a:pt x="297656" y="119063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15" name="Text 13"/>
          <p:cNvSpPr/>
          <p:nvPr/>
        </p:nvSpPr>
        <p:spPr>
          <a:xfrm>
            <a:off x="7689850" y="1600200"/>
            <a:ext cx="172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未来规划</a:t>
            </a:r>
            <a:endParaRPr lang="en-US" sz="1600" dirty="0"/>
          </a:p>
        </p:txBody>
      </p:sp>
      <p:sp>
        <p:nvSpPr>
          <p:cNvPr id="16" name="Text 14"/>
          <p:cNvSpPr/>
          <p:nvPr>
            <p:custDataLst>
              <p:tags r:id="rId1"/>
            </p:custDataLst>
          </p:nvPr>
        </p:nvSpPr>
        <p:spPr>
          <a:xfrm>
            <a:off x="7010400" y="2209642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短期目标</a:t>
            </a:r>
            <a:endParaRPr lang="en-US" sz="1600" dirty="0"/>
          </a:p>
        </p:txBody>
      </p:sp>
      <p:sp>
        <p:nvSpPr>
          <p:cNvPr id="17" name="Text 15"/>
          <p:cNvSpPr/>
          <p:nvPr>
            <p:custDataLst>
              <p:tags r:id="rId2"/>
            </p:custDataLst>
          </p:nvPr>
        </p:nvSpPr>
        <p:spPr>
          <a:xfrm>
            <a:off x="11607800" y="2235042"/>
            <a:ext cx="121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85D0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即将实现</a:t>
            </a:r>
            <a:endParaRPr lang="en-US" sz="1600" dirty="0"/>
          </a:p>
        </p:txBody>
      </p:sp>
      <p:sp>
        <p:nvSpPr>
          <p:cNvPr id="18" name="Shape 16"/>
          <p:cNvSpPr/>
          <p:nvPr>
            <p:custDataLst>
              <p:tags r:id="rId3"/>
            </p:custDataLst>
          </p:nvPr>
        </p:nvSpPr>
        <p:spPr>
          <a:xfrm>
            <a:off x="7010400" y="2565242"/>
            <a:ext cx="5308600" cy="127000"/>
          </a:xfrm>
          <a:custGeom>
            <a:avLst/>
            <a:gdLst/>
            <a:ahLst/>
            <a:cxnLst/>
            <a:rect l="l" t="t" r="r" b="b"/>
            <a:pathLst>
              <a:path w="5308600" h="127000">
                <a:moveTo>
                  <a:pt x="63500" y="0"/>
                </a:moveTo>
                <a:lnTo>
                  <a:pt x="5245100" y="0"/>
                </a:lnTo>
                <a:cubicBezTo>
                  <a:pt x="5280147" y="0"/>
                  <a:pt x="5308600" y="28453"/>
                  <a:pt x="5308600" y="63500"/>
                </a:cubicBezTo>
                <a:lnTo>
                  <a:pt x="5308600" y="63500"/>
                </a:lnTo>
                <a:cubicBezTo>
                  <a:pt x="5308600" y="98547"/>
                  <a:pt x="5280147" y="127000"/>
                  <a:pt x="5245100" y="127000"/>
                </a:cubicBezTo>
                <a:lnTo>
                  <a:pt x="63500" y="127000"/>
                </a:lnTo>
                <a:cubicBezTo>
                  <a:pt x="28453" y="127000"/>
                  <a:pt x="0" y="98547"/>
                  <a:pt x="0" y="63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19" name="Shape 17"/>
          <p:cNvSpPr/>
          <p:nvPr>
            <p:custDataLst>
              <p:tags r:id="rId4"/>
            </p:custDataLst>
          </p:nvPr>
        </p:nvSpPr>
        <p:spPr>
          <a:xfrm>
            <a:off x="7010400" y="2565242"/>
            <a:ext cx="3987800" cy="127000"/>
          </a:xfrm>
          <a:custGeom>
            <a:avLst/>
            <a:gdLst/>
            <a:ahLst/>
            <a:cxnLst/>
            <a:rect l="l" t="t" r="r" b="b"/>
            <a:pathLst>
              <a:path w="3987800" h="127000">
                <a:moveTo>
                  <a:pt x="63500" y="0"/>
                </a:moveTo>
                <a:lnTo>
                  <a:pt x="3924300" y="0"/>
                </a:lnTo>
                <a:cubicBezTo>
                  <a:pt x="3959347" y="0"/>
                  <a:pt x="3987800" y="28453"/>
                  <a:pt x="3987800" y="63500"/>
                </a:cubicBezTo>
                <a:lnTo>
                  <a:pt x="3987800" y="63500"/>
                </a:lnTo>
                <a:cubicBezTo>
                  <a:pt x="3987800" y="98547"/>
                  <a:pt x="3959347" y="127000"/>
                  <a:pt x="3924300" y="127000"/>
                </a:cubicBezTo>
                <a:lnTo>
                  <a:pt x="63500" y="127000"/>
                </a:lnTo>
                <a:cubicBezTo>
                  <a:pt x="28453" y="127000"/>
                  <a:pt x="0" y="98547"/>
                  <a:pt x="0" y="63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20" name="Text 18"/>
          <p:cNvSpPr/>
          <p:nvPr>
            <p:custDataLst>
              <p:tags r:id="rId5"/>
            </p:custDataLst>
          </p:nvPr>
        </p:nvSpPr>
        <p:spPr>
          <a:xfrm>
            <a:off x="7010400" y="2895442"/>
            <a:ext cx="5816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实现用户注册登录系统，增加据点属性。</a:t>
            </a:r>
            <a:endParaRPr lang="en-US" sz="1600" dirty="0"/>
          </a:p>
        </p:txBody>
      </p:sp>
      <p:sp>
        <p:nvSpPr>
          <p:cNvPr id="21" name="Text 19"/>
          <p:cNvSpPr/>
          <p:nvPr>
            <p:custDataLst>
              <p:tags r:id="rId6"/>
            </p:custDataLst>
          </p:nvPr>
        </p:nvSpPr>
        <p:spPr>
          <a:xfrm>
            <a:off x="7010400" y="3352642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长期愿景</a:t>
            </a:r>
            <a:endParaRPr lang="en-US" sz="1600" dirty="0"/>
          </a:p>
        </p:txBody>
      </p:sp>
      <p:sp>
        <p:nvSpPr>
          <p:cNvPr id="22" name="Text 20"/>
          <p:cNvSpPr/>
          <p:nvPr>
            <p:custDataLst>
              <p:tags r:id="rId7"/>
            </p:custDataLst>
          </p:nvPr>
        </p:nvSpPr>
        <p:spPr>
          <a:xfrm>
            <a:off x="11607800" y="3378042"/>
            <a:ext cx="121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85D0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持续开发</a:t>
            </a:r>
            <a:endParaRPr lang="en-US" sz="1600" dirty="0"/>
          </a:p>
        </p:txBody>
      </p:sp>
      <p:sp>
        <p:nvSpPr>
          <p:cNvPr id="23" name="Shape 21"/>
          <p:cNvSpPr/>
          <p:nvPr>
            <p:custDataLst>
              <p:tags r:id="rId8"/>
            </p:custDataLst>
          </p:nvPr>
        </p:nvSpPr>
        <p:spPr>
          <a:xfrm>
            <a:off x="7010400" y="3708242"/>
            <a:ext cx="5308600" cy="127000"/>
          </a:xfrm>
          <a:custGeom>
            <a:avLst/>
            <a:gdLst/>
            <a:ahLst/>
            <a:cxnLst/>
            <a:rect l="l" t="t" r="r" b="b"/>
            <a:pathLst>
              <a:path w="5308600" h="127000">
                <a:moveTo>
                  <a:pt x="63500" y="0"/>
                </a:moveTo>
                <a:lnTo>
                  <a:pt x="5245100" y="0"/>
                </a:lnTo>
                <a:cubicBezTo>
                  <a:pt x="5280147" y="0"/>
                  <a:pt x="5308600" y="28453"/>
                  <a:pt x="5308600" y="63500"/>
                </a:cubicBezTo>
                <a:lnTo>
                  <a:pt x="5308600" y="63500"/>
                </a:lnTo>
                <a:cubicBezTo>
                  <a:pt x="5308600" y="98547"/>
                  <a:pt x="5280147" y="127000"/>
                  <a:pt x="5245100" y="127000"/>
                </a:cubicBezTo>
                <a:lnTo>
                  <a:pt x="63500" y="127000"/>
                </a:lnTo>
                <a:cubicBezTo>
                  <a:pt x="28453" y="127000"/>
                  <a:pt x="0" y="98547"/>
                  <a:pt x="0" y="63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24" name="Shape 22"/>
          <p:cNvSpPr/>
          <p:nvPr>
            <p:custDataLst>
              <p:tags r:id="rId9"/>
            </p:custDataLst>
          </p:nvPr>
        </p:nvSpPr>
        <p:spPr>
          <a:xfrm>
            <a:off x="7010400" y="3708242"/>
            <a:ext cx="1587500" cy="127000"/>
          </a:xfrm>
          <a:custGeom>
            <a:avLst/>
            <a:gdLst/>
            <a:ahLst/>
            <a:cxnLst/>
            <a:rect l="l" t="t" r="r" b="b"/>
            <a:pathLst>
              <a:path w="1587500" h="127000">
                <a:moveTo>
                  <a:pt x="63500" y="0"/>
                </a:moveTo>
                <a:lnTo>
                  <a:pt x="1524000" y="0"/>
                </a:lnTo>
                <a:cubicBezTo>
                  <a:pt x="1559047" y="0"/>
                  <a:pt x="1587500" y="28453"/>
                  <a:pt x="1587500" y="63500"/>
                </a:cubicBezTo>
                <a:lnTo>
                  <a:pt x="1587500" y="63500"/>
                </a:lnTo>
                <a:cubicBezTo>
                  <a:pt x="1587500" y="98547"/>
                  <a:pt x="1559047" y="127000"/>
                  <a:pt x="1524000" y="127000"/>
                </a:cubicBezTo>
                <a:lnTo>
                  <a:pt x="63500" y="127000"/>
                </a:lnTo>
                <a:cubicBezTo>
                  <a:pt x="28453" y="127000"/>
                  <a:pt x="0" y="98547"/>
                  <a:pt x="0" y="63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25" name="Text 23"/>
          <p:cNvSpPr/>
          <p:nvPr>
            <p:custDataLst>
              <p:tags r:id="rId10"/>
            </p:custDataLst>
          </p:nvPr>
        </p:nvSpPr>
        <p:spPr>
          <a:xfrm>
            <a:off x="7010400" y="4038442"/>
            <a:ext cx="5816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引入多人对抗机制，部署云服务器。</a:t>
            </a:r>
            <a:endParaRPr lang="en-US" sz="1600" dirty="0"/>
          </a:p>
        </p:txBody>
      </p:sp>
      <p:sp>
        <p:nvSpPr>
          <p:cNvPr id="26" name="Text 19"/>
          <p:cNvSpPr/>
          <p:nvPr>
            <p:custDataLst>
              <p:tags r:id="rId11"/>
            </p:custDataLst>
          </p:nvPr>
        </p:nvSpPr>
        <p:spPr>
          <a:xfrm>
            <a:off x="6998335" y="4464527"/>
            <a:ext cx="132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长期愿景</a:t>
            </a:r>
            <a:endParaRPr lang="en-US" sz="1600" dirty="0"/>
          </a:p>
        </p:txBody>
      </p:sp>
      <p:sp>
        <p:nvSpPr>
          <p:cNvPr id="27" name="Text 20"/>
          <p:cNvSpPr/>
          <p:nvPr>
            <p:custDataLst>
              <p:tags r:id="rId12"/>
            </p:custDataLst>
          </p:nvPr>
        </p:nvSpPr>
        <p:spPr>
          <a:xfrm>
            <a:off x="11595735" y="4489927"/>
            <a:ext cx="1219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85D0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持续开发</a:t>
            </a:r>
            <a:endParaRPr lang="en-US" sz="1600" dirty="0"/>
          </a:p>
        </p:txBody>
      </p:sp>
      <p:sp>
        <p:nvSpPr>
          <p:cNvPr id="29" name="Text 23"/>
          <p:cNvSpPr/>
          <p:nvPr>
            <p:custDataLst>
              <p:tags r:id="rId13"/>
            </p:custDataLst>
          </p:nvPr>
        </p:nvSpPr>
        <p:spPr>
          <a:xfrm>
            <a:off x="6998335" y="5150327"/>
            <a:ext cx="5816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创建</a:t>
            </a:r>
            <a:r>
              <a:rPr lang="en-US" altLang="zh-CN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Web</a:t>
            </a:r>
            <a:r>
              <a:rPr lang="zh-CN" alt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端，进行多平台对抗</a:t>
            </a:r>
            <a:r>
              <a:rPr 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31" name="Shape 21"/>
          <p:cNvSpPr/>
          <p:nvPr>
            <p:custDataLst>
              <p:tags r:id="rId14"/>
            </p:custDataLst>
          </p:nvPr>
        </p:nvSpPr>
        <p:spPr>
          <a:xfrm>
            <a:off x="6975475" y="4924267"/>
            <a:ext cx="5308600" cy="127000"/>
          </a:xfrm>
          <a:custGeom>
            <a:avLst/>
            <a:gdLst/>
            <a:ahLst/>
            <a:cxnLst/>
            <a:rect l="l" t="t" r="r" b="b"/>
            <a:pathLst>
              <a:path w="5308600" h="127000">
                <a:moveTo>
                  <a:pt x="63500" y="0"/>
                </a:moveTo>
                <a:lnTo>
                  <a:pt x="5245100" y="0"/>
                </a:lnTo>
                <a:cubicBezTo>
                  <a:pt x="5280147" y="0"/>
                  <a:pt x="5308600" y="28453"/>
                  <a:pt x="5308600" y="63500"/>
                </a:cubicBezTo>
                <a:lnTo>
                  <a:pt x="5308600" y="63500"/>
                </a:lnTo>
                <a:cubicBezTo>
                  <a:pt x="5308600" y="98547"/>
                  <a:pt x="5280147" y="127000"/>
                  <a:pt x="5245100" y="127000"/>
                </a:cubicBezTo>
                <a:lnTo>
                  <a:pt x="63500" y="127000"/>
                </a:lnTo>
                <a:cubicBezTo>
                  <a:pt x="28453" y="127000"/>
                  <a:pt x="0" y="98547"/>
                  <a:pt x="0" y="63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32" name="Shape 9"/>
          <p:cNvSpPr/>
          <p:nvPr/>
        </p:nvSpPr>
        <p:spPr>
          <a:xfrm>
            <a:off x="721995" y="3591402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C950"/>
          </a:solidFill>
        </p:spPr>
      </p:sp>
      <p:sp>
        <p:nvSpPr>
          <p:cNvPr id="34" name="Text 10"/>
          <p:cNvSpPr/>
          <p:nvPr/>
        </p:nvSpPr>
        <p:spPr>
          <a:xfrm>
            <a:off x="1091565" y="3552190"/>
            <a:ext cx="247459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latin typeface="MiSans" pitchFamily="34" charset="-122"/>
                <a:ea typeface="MiSans" pitchFamily="34" charset="-122"/>
              </a:rPr>
              <a:t>直观的</a:t>
            </a:r>
            <a:r>
              <a:rPr lang="zh-CN" altLang="en-US" sz="1600" dirty="0">
                <a:latin typeface="MiSans" pitchFamily="34" charset="-122"/>
                <a:ea typeface="MiSans" pitchFamily="34" charset="-122"/>
              </a:rPr>
              <a:t>操作流程和反馈机制</a:t>
            </a:r>
            <a:endParaRPr lang="zh-CN" altLang="en-US" sz="1600" dirty="0">
              <a:latin typeface="MiSans" pitchFamily="34" charset="-122"/>
              <a:ea typeface="MiSans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" y="30480"/>
            <a:ext cx="12198985" cy="6474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53305" y="6670040"/>
            <a:ext cx="33902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Web</a:t>
            </a:r>
            <a:r>
              <a:rPr lang="zh-CN" altLang="en-US" sz="3200"/>
              <a:t>网页端游戏</a:t>
            </a:r>
            <a:endParaRPr lang="zh-CN" altLang="en-US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AFAFA"/>
              </a:gs>
              <a:gs pos="100000">
                <a:srgbClr val="F5F5F5"/>
              </a:gs>
            </a:gsLst>
            <a:lin ang="2700000" scaled="1"/>
          </a:gradFill>
        </p:spPr>
      </p:sp>
      <p:pic>
        <p:nvPicPr>
          <p:cNvPr id="3" name="Image 0" descr="https://kimi-img.moonshot.cn/pub/slides/okc/6lbqvqjp6n4y2/hero_tech.png"/>
          <p:cNvPicPr>
            <a:picLocks noChangeAspect="1"/>
          </p:cNvPicPr>
          <p:nvPr/>
        </p:nvPicPr>
        <p:blipFill>
          <a:blip r:embed="rId1"/>
          <a:srcRect t="7812" b="7813"/>
          <a:stretch>
            <a:fillRect/>
          </a:stretch>
        </p:blipFill>
        <p:spPr>
          <a:xfrm>
            <a:off x="0" y="0"/>
            <a:ext cx="13004800" cy="7315200"/>
          </a:xfrm>
          <a:prstGeom prst="roundRect">
            <a:avLst>
              <a:gd name="adj" fmla="val 0"/>
            </a:avLst>
          </a:prstGeom>
        </p:spPr>
      </p:pic>
      <p:sp>
        <p:nvSpPr>
          <p:cNvPr id="4" name="Text 1"/>
          <p:cNvSpPr/>
          <p:nvPr/>
        </p:nvSpPr>
        <p:spPr>
          <a:xfrm>
            <a:off x="3554254" y="2082800"/>
            <a:ext cx="58928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7200" dirty="0">
                <a:solidFill>
                  <a:srgbClr val="1A1A1A"/>
                </a:solidFill>
                <a:latin typeface="Unna" panose="02040503070705020203" pitchFamily="34" charset="0"/>
                <a:ea typeface="Unna" panose="02040503070705020203" pitchFamily="34" charset="-122"/>
                <a:cs typeface="Unna" panose="02040503070705020203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554254" y="3302000"/>
            <a:ext cx="5892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感谢聆听</a:t>
            </a:r>
            <a:endParaRPr lang="en-US" sz="2400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3808254" y="4241645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42900" y="28575"/>
                </a:moveTo>
                <a:cubicBezTo>
                  <a:pt x="342900" y="21967"/>
                  <a:pt x="339507" y="15835"/>
                  <a:pt x="333851" y="12383"/>
                </a:cubicBezTo>
                <a:cubicBezTo>
                  <a:pt x="328196" y="8930"/>
                  <a:pt x="321231" y="8573"/>
                  <a:pt x="315337" y="11549"/>
                </a:cubicBezTo>
                <a:lnTo>
                  <a:pt x="246162" y="46137"/>
                </a:lnTo>
                <a:lnTo>
                  <a:pt x="139363" y="10478"/>
                </a:lnTo>
                <a:cubicBezTo>
                  <a:pt x="134541" y="8870"/>
                  <a:pt x="129361" y="9227"/>
                  <a:pt x="124837" y="11490"/>
                </a:cubicBezTo>
                <a:lnTo>
                  <a:pt x="48637" y="49590"/>
                </a:lnTo>
                <a:cubicBezTo>
                  <a:pt x="42148" y="52864"/>
                  <a:pt x="38100" y="59472"/>
                  <a:pt x="38100" y="66675"/>
                </a:cubicBezTo>
                <a:lnTo>
                  <a:pt x="38100" y="276225"/>
                </a:lnTo>
                <a:cubicBezTo>
                  <a:pt x="38100" y="282833"/>
                  <a:pt x="41493" y="288965"/>
                  <a:pt x="47149" y="292418"/>
                </a:cubicBezTo>
                <a:cubicBezTo>
                  <a:pt x="52804" y="295870"/>
                  <a:pt x="59769" y="296227"/>
                  <a:pt x="65663" y="293251"/>
                </a:cubicBezTo>
                <a:lnTo>
                  <a:pt x="134779" y="258663"/>
                </a:lnTo>
                <a:lnTo>
                  <a:pt x="237946" y="293072"/>
                </a:lnTo>
                <a:cubicBezTo>
                  <a:pt x="235387" y="289262"/>
                  <a:pt x="232886" y="285274"/>
                  <a:pt x="230445" y="281226"/>
                </a:cubicBezTo>
                <a:cubicBezTo>
                  <a:pt x="223897" y="270331"/>
                  <a:pt x="217408" y="257830"/>
                  <a:pt x="212586" y="244435"/>
                </a:cubicBezTo>
                <a:lnTo>
                  <a:pt x="152340" y="224373"/>
                </a:lnTo>
                <a:lnTo>
                  <a:pt x="152340" y="55007"/>
                </a:lnTo>
                <a:lnTo>
                  <a:pt x="228540" y="80427"/>
                </a:lnTo>
                <a:lnTo>
                  <a:pt x="228540" y="139541"/>
                </a:lnTo>
                <a:cubicBezTo>
                  <a:pt x="246995" y="118229"/>
                  <a:pt x="274380" y="104775"/>
                  <a:pt x="304740" y="104775"/>
                </a:cubicBezTo>
                <a:cubicBezTo>
                  <a:pt x="318195" y="104775"/>
                  <a:pt x="331053" y="107394"/>
                  <a:pt x="342840" y="112216"/>
                </a:cubicBezTo>
                <a:lnTo>
                  <a:pt x="342900" y="28575"/>
                </a:lnTo>
                <a:close/>
                <a:moveTo>
                  <a:pt x="304800" y="133350"/>
                </a:moveTo>
                <a:cubicBezTo>
                  <a:pt x="265331" y="133350"/>
                  <a:pt x="233363" y="164783"/>
                  <a:pt x="233363" y="203537"/>
                </a:cubicBezTo>
                <a:cubicBezTo>
                  <a:pt x="233363" y="244554"/>
                  <a:pt x="271522" y="293072"/>
                  <a:pt x="292060" y="316230"/>
                </a:cubicBezTo>
                <a:cubicBezTo>
                  <a:pt x="298966" y="323969"/>
                  <a:pt x="310694" y="323969"/>
                  <a:pt x="317599" y="316230"/>
                </a:cubicBezTo>
                <a:cubicBezTo>
                  <a:pt x="338138" y="293072"/>
                  <a:pt x="376297" y="244554"/>
                  <a:pt x="376297" y="203537"/>
                </a:cubicBezTo>
                <a:cubicBezTo>
                  <a:pt x="376297" y="164783"/>
                  <a:pt x="344329" y="133350"/>
                  <a:pt x="304860" y="133350"/>
                </a:cubicBezTo>
                <a:close/>
                <a:moveTo>
                  <a:pt x="280987" y="204787"/>
                </a:moveTo>
                <a:cubicBezTo>
                  <a:pt x="280987" y="191645"/>
                  <a:pt x="291658" y="180975"/>
                  <a:pt x="304800" y="180975"/>
                </a:cubicBezTo>
                <a:cubicBezTo>
                  <a:pt x="317942" y="180975"/>
                  <a:pt x="328613" y="191645"/>
                  <a:pt x="328613" y="204787"/>
                </a:cubicBezTo>
                <a:cubicBezTo>
                  <a:pt x="328613" y="217930"/>
                  <a:pt x="317942" y="228600"/>
                  <a:pt x="304800" y="228600"/>
                </a:cubicBezTo>
                <a:cubicBezTo>
                  <a:pt x="291658" y="228600"/>
                  <a:pt x="280987" y="217930"/>
                  <a:pt x="280987" y="204787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7" name="Text 4"/>
          <p:cNvSpPr/>
          <p:nvPr/>
        </p:nvSpPr>
        <p:spPr>
          <a:xfrm>
            <a:off x="4087654" y="4216245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地图定位</a:t>
            </a:r>
            <a:endParaRPr lang="en-US" sz="1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865654" y="4241645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66700" y="38100"/>
                </a:moveTo>
                <a:cubicBezTo>
                  <a:pt x="329803" y="38100"/>
                  <a:pt x="381000" y="89297"/>
                  <a:pt x="381000" y="152400"/>
                </a:cubicBezTo>
                <a:cubicBezTo>
                  <a:pt x="381000" y="215503"/>
                  <a:pt x="329803" y="266700"/>
                  <a:pt x="266700" y="266700"/>
                </a:cubicBezTo>
                <a:lnTo>
                  <a:pt x="114300" y="266700"/>
                </a:lnTo>
                <a:cubicBezTo>
                  <a:pt x="51197" y="266700"/>
                  <a:pt x="0" y="215503"/>
                  <a:pt x="0" y="152400"/>
                </a:cubicBezTo>
                <a:cubicBezTo>
                  <a:pt x="0" y="89297"/>
                  <a:pt x="51197" y="38100"/>
                  <a:pt x="114300" y="38100"/>
                </a:cubicBezTo>
                <a:lnTo>
                  <a:pt x="266700" y="38100"/>
                </a:lnTo>
                <a:close/>
                <a:moveTo>
                  <a:pt x="114300" y="104775"/>
                </a:moveTo>
                <a:cubicBezTo>
                  <a:pt x="106382" y="104775"/>
                  <a:pt x="100013" y="111145"/>
                  <a:pt x="100013" y="119062"/>
                </a:cubicBezTo>
                <a:lnTo>
                  <a:pt x="100013" y="138113"/>
                </a:lnTo>
                <a:lnTo>
                  <a:pt x="80962" y="138113"/>
                </a:lnTo>
                <a:cubicBezTo>
                  <a:pt x="73045" y="138113"/>
                  <a:pt x="66675" y="144482"/>
                  <a:pt x="66675" y="152400"/>
                </a:cubicBezTo>
                <a:cubicBezTo>
                  <a:pt x="66675" y="160318"/>
                  <a:pt x="73045" y="166688"/>
                  <a:pt x="80962" y="166688"/>
                </a:cubicBezTo>
                <a:lnTo>
                  <a:pt x="100013" y="166688"/>
                </a:lnTo>
                <a:lnTo>
                  <a:pt x="100013" y="185738"/>
                </a:lnTo>
                <a:cubicBezTo>
                  <a:pt x="100013" y="193655"/>
                  <a:pt x="106382" y="200025"/>
                  <a:pt x="114300" y="200025"/>
                </a:cubicBezTo>
                <a:cubicBezTo>
                  <a:pt x="122218" y="200025"/>
                  <a:pt x="128588" y="193655"/>
                  <a:pt x="128588" y="185738"/>
                </a:cubicBezTo>
                <a:lnTo>
                  <a:pt x="128588" y="166688"/>
                </a:lnTo>
                <a:lnTo>
                  <a:pt x="147638" y="166688"/>
                </a:lnTo>
                <a:cubicBezTo>
                  <a:pt x="155555" y="166688"/>
                  <a:pt x="161925" y="160318"/>
                  <a:pt x="161925" y="152400"/>
                </a:cubicBezTo>
                <a:cubicBezTo>
                  <a:pt x="161925" y="144482"/>
                  <a:pt x="155555" y="138113"/>
                  <a:pt x="147638" y="138113"/>
                </a:cubicBezTo>
                <a:lnTo>
                  <a:pt x="128588" y="138113"/>
                </a:lnTo>
                <a:lnTo>
                  <a:pt x="128588" y="119062"/>
                </a:lnTo>
                <a:cubicBezTo>
                  <a:pt x="128588" y="111145"/>
                  <a:pt x="122218" y="104775"/>
                  <a:pt x="114300" y="104775"/>
                </a:cubicBezTo>
                <a:close/>
                <a:moveTo>
                  <a:pt x="257175" y="161925"/>
                </a:moveTo>
                <a:cubicBezTo>
                  <a:pt x="246661" y="161925"/>
                  <a:pt x="238125" y="170461"/>
                  <a:pt x="238125" y="180975"/>
                </a:cubicBezTo>
                <a:cubicBezTo>
                  <a:pt x="238125" y="191489"/>
                  <a:pt x="246661" y="200025"/>
                  <a:pt x="257175" y="200025"/>
                </a:cubicBezTo>
                <a:cubicBezTo>
                  <a:pt x="267689" y="200025"/>
                  <a:pt x="276225" y="191489"/>
                  <a:pt x="276225" y="180975"/>
                </a:cubicBezTo>
                <a:cubicBezTo>
                  <a:pt x="276225" y="170461"/>
                  <a:pt x="267689" y="161925"/>
                  <a:pt x="257175" y="161925"/>
                </a:cubicBezTo>
                <a:close/>
                <a:moveTo>
                  <a:pt x="295275" y="104775"/>
                </a:moveTo>
                <a:cubicBezTo>
                  <a:pt x="284761" y="104775"/>
                  <a:pt x="276225" y="113311"/>
                  <a:pt x="276225" y="123825"/>
                </a:cubicBezTo>
                <a:cubicBezTo>
                  <a:pt x="276225" y="134339"/>
                  <a:pt x="284761" y="142875"/>
                  <a:pt x="295275" y="142875"/>
                </a:cubicBezTo>
                <a:cubicBezTo>
                  <a:pt x="305789" y="142875"/>
                  <a:pt x="314325" y="134339"/>
                  <a:pt x="314325" y="123825"/>
                </a:cubicBezTo>
                <a:cubicBezTo>
                  <a:pt x="314325" y="113311"/>
                  <a:pt x="305789" y="104775"/>
                  <a:pt x="295275" y="104775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9" name="Text 6"/>
          <p:cNvSpPr/>
          <p:nvPr/>
        </p:nvSpPr>
        <p:spPr>
          <a:xfrm>
            <a:off x="6145054" y="4216245"/>
            <a:ext cx="1244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地图游戏</a:t>
            </a:r>
            <a:endParaRPr lang="zh-CN" altLang="en-US" sz="1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824946" y="4241645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9525" y="38100"/>
                </a:moveTo>
                <a:cubicBezTo>
                  <a:pt x="9525" y="17085"/>
                  <a:pt x="26610" y="0"/>
                  <a:pt x="47625" y="0"/>
                </a:cubicBezTo>
                <a:lnTo>
                  <a:pt x="180975" y="0"/>
                </a:lnTo>
                <a:cubicBezTo>
                  <a:pt x="201990" y="0"/>
                  <a:pt x="219075" y="17085"/>
                  <a:pt x="219075" y="38100"/>
                </a:cubicBezTo>
                <a:lnTo>
                  <a:pt x="219075" y="266700"/>
                </a:lnTo>
                <a:cubicBezTo>
                  <a:pt x="219075" y="287715"/>
                  <a:pt x="201990" y="304800"/>
                  <a:pt x="180975" y="304800"/>
                </a:cubicBezTo>
                <a:lnTo>
                  <a:pt x="47625" y="304800"/>
                </a:lnTo>
                <a:cubicBezTo>
                  <a:pt x="26610" y="304800"/>
                  <a:pt x="9525" y="287715"/>
                  <a:pt x="9525" y="266700"/>
                </a:cubicBezTo>
                <a:lnTo>
                  <a:pt x="9525" y="38100"/>
                </a:lnTo>
                <a:close/>
                <a:moveTo>
                  <a:pt x="47625" y="38100"/>
                </a:moveTo>
                <a:lnTo>
                  <a:pt x="47625" y="219075"/>
                </a:lnTo>
                <a:lnTo>
                  <a:pt x="180975" y="219075"/>
                </a:lnTo>
                <a:lnTo>
                  <a:pt x="180975" y="38100"/>
                </a:lnTo>
                <a:lnTo>
                  <a:pt x="47625" y="38100"/>
                </a:lnTo>
                <a:close/>
                <a:moveTo>
                  <a:pt x="114300" y="280987"/>
                </a:moveTo>
                <a:cubicBezTo>
                  <a:pt x="124837" y="280987"/>
                  <a:pt x="133350" y="272475"/>
                  <a:pt x="133350" y="261937"/>
                </a:cubicBezTo>
                <a:cubicBezTo>
                  <a:pt x="133350" y="251400"/>
                  <a:pt x="124837" y="242888"/>
                  <a:pt x="114300" y="242888"/>
                </a:cubicBezTo>
                <a:cubicBezTo>
                  <a:pt x="103763" y="242888"/>
                  <a:pt x="95250" y="251400"/>
                  <a:pt x="95250" y="261937"/>
                </a:cubicBezTo>
                <a:cubicBezTo>
                  <a:pt x="95250" y="272475"/>
                  <a:pt x="103763" y="280987"/>
                  <a:pt x="114300" y="280987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11" name="Text 8"/>
          <p:cNvSpPr/>
          <p:nvPr/>
        </p:nvSpPr>
        <p:spPr>
          <a:xfrm>
            <a:off x="8028146" y="4216245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移动开发</a:t>
            </a:r>
            <a:endParaRPr lang="en-US" sz="18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689600" y="5181445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: 圆角 45"/>
          <p:cNvSpPr/>
          <p:nvPr/>
        </p:nvSpPr>
        <p:spPr>
          <a:xfrm rot="18980149">
            <a:off x="-460343" y="1196159"/>
            <a:ext cx="5751850" cy="1872814"/>
          </a:xfrm>
          <a:prstGeom prst="roundRect">
            <a:avLst>
              <a:gd name="adj" fmla="val 50000"/>
            </a:avLst>
          </a:prstGeom>
          <a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sym typeface="思源黑体 Light" panose="020B0300000000000000" pitchFamily="34" charset="-122"/>
            </a:endParaRPr>
          </a:p>
        </p:txBody>
      </p:sp>
      <p:sp>
        <p:nvSpPr>
          <p:cNvPr id="45" name="矩形: 圆角 44"/>
          <p:cNvSpPr/>
          <p:nvPr/>
        </p:nvSpPr>
        <p:spPr>
          <a:xfrm rot="18980149">
            <a:off x="-1148078" y="4326845"/>
            <a:ext cx="4032875" cy="1809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0" sx="74000" sy="74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2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sym typeface="思源黑体 Light" panose="020B03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15940" y="3340362"/>
            <a:ext cx="2372360" cy="748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265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Light" panose="020B0300000000000000" pitchFamily="34" charset="-122"/>
              </a:rPr>
              <a:t>CONTENTS</a:t>
            </a:r>
            <a:endParaRPr kumimoji="0" lang="en-US" altLang="zh-CN" sz="4265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sym typeface="思源黑体 Light" panose="020B0300000000000000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876291" y="4124195"/>
            <a:ext cx="31337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6871547" y="1677247"/>
            <a:ext cx="3616960" cy="883073"/>
            <a:chOff x="6591300" y="1650829"/>
            <a:chExt cx="3390900" cy="827881"/>
          </a:xfrm>
        </p:grpSpPr>
        <p:sp>
          <p:nvSpPr>
            <p:cNvPr id="26" name="流程图: 接点 25"/>
            <p:cNvSpPr/>
            <p:nvPr>
              <p:custDataLst>
                <p:tags r:id="rId3"/>
              </p:custDataLst>
            </p:nvPr>
          </p:nvSpPr>
          <p:spPr>
            <a:xfrm>
              <a:off x="6591300" y="1650829"/>
              <a:ext cx="827881" cy="827881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5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Light" panose="020B0300000000000000" pitchFamily="34" charset="-122"/>
                  <a:ea typeface="思源黑体 Light" panose="020B0300000000000000" pitchFamily="34" charset="-122"/>
                  <a:cs typeface="+mn-ea"/>
                  <a:sym typeface="思源黑体 Light" panose="020B0300000000000000" pitchFamily="34" charset="-122"/>
                </a:rPr>
                <a:t>1</a:t>
              </a:r>
              <a:endParaRPr kumimoji="0" lang="zh-CN" altLang="en-US" sz="25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4"/>
              </p:custDataLst>
            </p:nvPr>
          </p:nvSpPr>
          <p:spPr>
            <a:xfrm>
              <a:off x="7590631" y="1703154"/>
              <a:ext cx="2391569" cy="5167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85" b="1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思源黑体 Light" panose="020B0300000000000000" pitchFamily="34" charset="-122"/>
                  <a:ea typeface="思源黑体 Light" panose="020B0300000000000000" pitchFamily="34" charset="-122"/>
                  <a:cs typeface="+mn-ea"/>
                  <a:sym typeface="思源黑体 Light" panose="020B0300000000000000" pitchFamily="34" charset="-122"/>
                </a:rPr>
                <a:t>项目展示</a:t>
              </a:r>
              <a:endParaRPr kumimoji="0" lang="zh-CN" altLang="en-US" sz="2985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5"/>
            </p:custDataLst>
          </p:nvPr>
        </p:nvGrpSpPr>
        <p:grpSpPr>
          <a:xfrm>
            <a:off x="6871547" y="2903365"/>
            <a:ext cx="3616960" cy="883073"/>
            <a:chOff x="6591300" y="1650829"/>
            <a:chExt cx="3390900" cy="827881"/>
          </a:xfrm>
        </p:grpSpPr>
        <p:sp>
          <p:nvSpPr>
            <p:cNvPr id="31" name="流程图: 接点 30"/>
            <p:cNvSpPr/>
            <p:nvPr>
              <p:custDataLst>
                <p:tags r:id="rId6"/>
              </p:custDataLst>
            </p:nvPr>
          </p:nvSpPr>
          <p:spPr>
            <a:xfrm>
              <a:off x="6591300" y="1650829"/>
              <a:ext cx="827881" cy="827881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5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Light" panose="020B0300000000000000" pitchFamily="34" charset="-122"/>
                  <a:ea typeface="思源黑体 Light" panose="020B0300000000000000" pitchFamily="34" charset="-122"/>
                  <a:cs typeface="+mn-ea"/>
                  <a:sym typeface="思源黑体 Light" panose="020B0300000000000000" pitchFamily="34" charset="-122"/>
                </a:rPr>
                <a:t>2</a:t>
              </a:r>
              <a:endParaRPr kumimoji="0" lang="zh-CN" altLang="en-US" sz="25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7590631" y="1703154"/>
              <a:ext cx="2391569" cy="5167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85" b="1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思源黑体 Light" panose="020B0300000000000000" pitchFamily="34" charset="-122"/>
                  <a:ea typeface="思源黑体 Light" panose="020B0300000000000000" pitchFamily="34" charset="-122"/>
                  <a:cs typeface="+mn-ea"/>
                  <a:sym typeface="思源黑体 Light" panose="020B0300000000000000" pitchFamily="34" charset="-122"/>
                </a:rPr>
                <a:t>开发过程</a:t>
              </a:r>
              <a:endParaRPr kumimoji="0" lang="zh-CN" altLang="en-US" sz="2985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>
            <p:custDataLst>
              <p:tags r:id="rId8"/>
            </p:custDataLst>
          </p:nvPr>
        </p:nvGrpSpPr>
        <p:grpSpPr>
          <a:xfrm>
            <a:off x="6871547" y="4129483"/>
            <a:ext cx="3616960" cy="883073"/>
            <a:chOff x="6591300" y="1650829"/>
            <a:chExt cx="3390900" cy="827881"/>
          </a:xfrm>
        </p:grpSpPr>
        <p:sp>
          <p:nvSpPr>
            <p:cNvPr id="36" name="流程图: 接点 35"/>
            <p:cNvSpPr/>
            <p:nvPr>
              <p:custDataLst>
                <p:tags r:id="rId9"/>
              </p:custDataLst>
            </p:nvPr>
          </p:nvSpPr>
          <p:spPr>
            <a:xfrm>
              <a:off x="6591300" y="1650829"/>
              <a:ext cx="827881" cy="827881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5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Light" panose="020B0300000000000000" pitchFamily="34" charset="-122"/>
                  <a:ea typeface="思源黑体 Light" panose="020B0300000000000000" pitchFamily="34" charset="-122"/>
                  <a:cs typeface="+mn-ea"/>
                  <a:sym typeface="思源黑体 Light" panose="020B0300000000000000" pitchFamily="34" charset="-122"/>
                </a:rPr>
                <a:t>3</a:t>
              </a:r>
              <a:endParaRPr kumimoji="0" lang="zh-CN" altLang="en-US" sz="25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0"/>
              </p:custDataLst>
            </p:nvPr>
          </p:nvSpPr>
          <p:spPr>
            <a:xfrm>
              <a:off x="7590631" y="1703154"/>
              <a:ext cx="2391569" cy="5167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85" b="1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思源黑体 Light" panose="020B0300000000000000" pitchFamily="34" charset="-122"/>
                  <a:ea typeface="思源黑体 Light" panose="020B0300000000000000" pitchFamily="34" charset="-122"/>
                  <a:cs typeface="+mn-ea"/>
                  <a:sym typeface="思源黑体 Light" panose="020B0300000000000000" pitchFamily="34" charset="-122"/>
                </a:rPr>
                <a:t>困难与解决</a:t>
              </a:r>
              <a:endParaRPr kumimoji="0" lang="zh-CN" altLang="en-US" sz="2985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11"/>
            </p:custDataLst>
          </p:nvPr>
        </p:nvGrpSpPr>
        <p:grpSpPr>
          <a:xfrm>
            <a:off x="6871547" y="5355599"/>
            <a:ext cx="3616960" cy="883073"/>
            <a:chOff x="6591300" y="1650829"/>
            <a:chExt cx="3390900" cy="827881"/>
          </a:xfrm>
        </p:grpSpPr>
        <p:sp>
          <p:nvSpPr>
            <p:cNvPr id="41" name="流程图: 接点 40"/>
            <p:cNvSpPr/>
            <p:nvPr>
              <p:custDataLst>
                <p:tags r:id="rId12"/>
              </p:custDataLst>
            </p:nvPr>
          </p:nvSpPr>
          <p:spPr>
            <a:xfrm>
              <a:off x="6591300" y="1650829"/>
              <a:ext cx="827881" cy="827881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5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Light" panose="020B0300000000000000" pitchFamily="34" charset="-122"/>
                  <a:ea typeface="思源黑体 Light" panose="020B0300000000000000" pitchFamily="34" charset="-122"/>
                  <a:cs typeface="+mn-ea"/>
                  <a:sym typeface="思源黑体 Light" panose="020B0300000000000000" pitchFamily="34" charset="-122"/>
                </a:rPr>
                <a:t>4</a:t>
              </a:r>
              <a:endParaRPr kumimoji="0" lang="zh-CN" altLang="en-US" sz="25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3"/>
              </p:custDataLst>
            </p:nvPr>
          </p:nvSpPr>
          <p:spPr>
            <a:xfrm>
              <a:off x="7590631" y="1703154"/>
              <a:ext cx="2391569" cy="5167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985" b="1" i="0" u="none" strike="noStrike" kern="120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思源黑体 Light" panose="020B0300000000000000" pitchFamily="34" charset="-122"/>
                  <a:ea typeface="思源黑体 Light" panose="020B0300000000000000" pitchFamily="34" charset="-122"/>
                  <a:cs typeface="+mn-ea"/>
                  <a:sym typeface="思源黑体 Light" panose="020B0300000000000000" pitchFamily="34" charset="-122"/>
                </a:rPr>
                <a:t>总结与期望</a:t>
              </a:r>
              <a:endParaRPr kumimoji="0" lang="zh-CN" altLang="en-US" sz="2985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endParaRPr>
            </a:p>
          </p:txBody>
        </p:sp>
      </p:grpSp>
      <p:sp>
        <p:nvSpPr>
          <p:cNvPr id="47" name="TextBox 3"/>
          <p:cNvSpPr txBox="1"/>
          <p:nvPr/>
        </p:nvSpPr>
        <p:spPr>
          <a:xfrm>
            <a:off x="-25278" y="0"/>
            <a:ext cx="576064" cy="12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5" dirty="0">
                <a:noFill/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05" dirty="0">
                <a:noFill/>
                <a:latin typeface="微软雅黑" panose="020B0503020204020204" charset="-122"/>
                <a:ea typeface="微软雅黑" panose="020B0503020204020204" charset="-122"/>
              </a:rPr>
              <a:t>模板 </a:t>
            </a:r>
            <a:r>
              <a:rPr lang="en-US" altLang="zh-CN" sz="105" dirty="0">
                <a:noFill/>
                <a:latin typeface="微软雅黑" panose="020B0503020204020204" charset="-122"/>
                <a:ea typeface="微软雅黑" panose="020B0503020204020204" charset="-122"/>
              </a:rPr>
              <a:t>http://www.1ppt.com/moban/</a:t>
            </a:r>
            <a:r>
              <a:rPr lang="zh-CN" altLang="en-US" sz="105" dirty="0">
                <a:noFill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05" dirty="0">
              <a:noFill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5" grpId="0" bldLvl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808855" y="2274570"/>
            <a:ext cx="246888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sym typeface="思源黑体 Light" panose="020B0300000000000000" pitchFamily="34" charset="-122"/>
              </a:rPr>
              <a:t>PART1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  <a:sym typeface="思源黑体 Light" panose="020B03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13885" y="3260090"/>
            <a:ext cx="3462020" cy="129286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rPr>
              <a:t>项目展示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1066800"/>
            <a:ext cx="50800" cy="508000"/>
          </a:xfrm>
          <a:custGeom>
            <a:avLst/>
            <a:gdLst/>
            <a:ahLst/>
            <a:cxnLst/>
            <a:rect l="l" t="t" r="r" b="b"/>
            <a:pathLst>
              <a:path w="50800" h="508000">
                <a:moveTo>
                  <a:pt x="0" y="0"/>
                </a:moveTo>
                <a:lnTo>
                  <a:pt x="50800" y="0"/>
                </a:lnTo>
                <a:lnTo>
                  <a:pt x="508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  <p:sp>
        <p:nvSpPr>
          <p:cNvPr id="3" name="Text 1"/>
          <p:cNvSpPr/>
          <p:nvPr/>
        </p:nvSpPr>
        <p:spPr>
          <a:xfrm>
            <a:off x="685800" y="1066800"/>
            <a:ext cx="2336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981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5" name="Shape 3"/>
          <p:cNvSpPr/>
          <p:nvPr/>
        </p:nvSpPr>
        <p:spPr>
          <a:xfrm>
            <a:off x="590550" y="21590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Text 4"/>
          <p:cNvSpPr/>
          <p:nvPr/>
        </p:nvSpPr>
        <p:spPr>
          <a:xfrm>
            <a:off x="1244600" y="1981200"/>
            <a:ext cx="5359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项目简介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44600" y="2438400"/>
            <a:ext cx="48514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IngressLite是对著名AR游戏《Ingress》核心玩法的简化与致敬，旨在打造真实世界地图上的虚拟据点占领游戏体验。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908800" y="1981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9" name="Shape 7"/>
          <p:cNvSpPr/>
          <p:nvPr/>
        </p:nvSpPr>
        <p:spPr>
          <a:xfrm>
            <a:off x="7054850" y="21590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 8"/>
          <p:cNvSpPr/>
          <p:nvPr/>
        </p:nvSpPr>
        <p:spPr>
          <a:xfrm>
            <a:off x="7772400" y="1981200"/>
            <a:ext cx="5359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技术栈</a:t>
            </a:r>
            <a:endParaRPr lang="en-US" sz="1600" dirty="0"/>
          </a:p>
        </p:txBody>
      </p:sp>
      <p:sp>
        <p:nvSpPr>
          <p:cNvPr id="11" name="Shape 9"/>
          <p:cNvSpPr/>
          <p:nvPr>
            <p:custDataLst>
              <p:tags r:id="rId1"/>
            </p:custDataLst>
          </p:nvPr>
        </p:nvSpPr>
        <p:spPr>
          <a:xfrm>
            <a:off x="7772400" y="2438400"/>
            <a:ext cx="1168400" cy="609600"/>
          </a:xfrm>
          <a:custGeom>
            <a:avLst/>
            <a:gdLst/>
            <a:ahLst/>
            <a:cxnLst/>
            <a:rect l="l" t="t" r="r" b="b"/>
            <a:pathLst>
              <a:path w="1168400" h="609600">
                <a:moveTo>
                  <a:pt x="304800" y="0"/>
                </a:moveTo>
                <a:lnTo>
                  <a:pt x="863600" y="0"/>
                </a:lnTo>
                <a:cubicBezTo>
                  <a:pt x="1031824" y="0"/>
                  <a:pt x="1168400" y="136576"/>
                  <a:pt x="1168400" y="304800"/>
                </a:cubicBezTo>
                <a:lnTo>
                  <a:pt x="1168400" y="304800"/>
                </a:lnTo>
                <a:cubicBezTo>
                  <a:pt x="1168400" y="473024"/>
                  <a:pt x="1031824" y="609600"/>
                  <a:pt x="8636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12" name="Text 10"/>
          <p:cNvSpPr/>
          <p:nvPr>
            <p:custDataLst>
              <p:tags r:id="rId2"/>
            </p:custDataLst>
          </p:nvPr>
        </p:nvSpPr>
        <p:spPr>
          <a:xfrm>
            <a:off x="7772400" y="2438400"/>
            <a:ext cx="1168400" cy="609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Android Kotlin</a:t>
            </a:r>
            <a:endParaRPr lang="en-US" sz="1600" dirty="0"/>
          </a:p>
        </p:txBody>
      </p:sp>
      <p:sp>
        <p:nvSpPr>
          <p:cNvPr id="13" name="Shape 11"/>
          <p:cNvSpPr/>
          <p:nvPr>
            <p:custDataLst>
              <p:tags r:id="rId3"/>
            </p:custDataLst>
          </p:nvPr>
        </p:nvSpPr>
        <p:spPr>
          <a:xfrm>
            <a:off x="9036685" y="2438400"/>
            <a:ext cx="1041400" cy="609600"/>
          </a:xfrm>
          <a:custGeom>
            <a:avLst/>
            <a:gdLst/>
            <a:ahLst/>
            <a:cxnLst/>
            <a:rect l="l" t="t" r="r" b="b"/>
            <a:pathLst>
              <a:path w="1041400" h="609600">
                <a:moveTo>
                  <a:pt x="304800" y="0"/>
                </a:moveTo>
                <a:lnTo>
                  <a:pt x="736600" y="0"/>
                </a:lnTo>
                <a:cubicBezTo>
                  <a:pt x="904824" y="0"/>
                  <a:pt x="1041400" y="136576"/>
                  <a:pt x="1041400" y="304800"/>
                </a:cubicBezTo>
                <a:lnTo>
                  <a:pt x="1041400" y="304800"/>
                </a:lnTo>
                <a:cubicBezTo>
                  <a:pt x="1041400" y="473024"/>
                  <a:pt x="904824" y="609600"/>
                  <a:pt x="7366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14" name="Text 12"/>
          <p:cNvSpPr/>
          <p:nvPr>
            <p:custDataLst>
              <p:tags r:id="rId4"/>
            </p:custDataLst>
          </p:nvPr>
        </p:nvSpPr>
        <p:spPr>
          <a:xfrm>
            <a:off x="9036685" y="2438400"/>
            <a:ext cx="1041400" cy="609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高德地图SDK</a:t>
            </a:r>
            <a:endParaRPr lang="en-US" sz="1600" dirty="0"/>
          </a:p>
        </p:txBody>
      </p:sp>
      <p:sp>
        <p:nvSpPr>
          <p:cNvPr id="15" name="Shape 13"/>
          <p:cNvSpPr/>
          <p:nvPr>
            <p:custDataLst>
              <p:tags r:id="rId5"/>
            </p:custDataLst>
          </p:nvPr>
        </p:nvSpPr>
        <p:spPr>
          <a:xfrm>
            <a:off x="10178256" y="2438400"/>
            <a:ext cx="1041400" cy="609600"/>
          </a:xfrm>
          <a:custGeom>
            <a:avLst/>
            <a:gdLst/>
            <a:ahLst/>
            <a:cxnLst/>
            <a:rect l="l" t="t" r="r" b="b"/>
            <a:pathLst>
              <a:path w="1041400" h="609600">
                <a:moveTo>
                  <a:pt x="304800" y="0"/>
                </a:moveTo>
                <a:lnTo>
                  <a:pt x="736600" y="0"/>
                </a:lnTo>
                <a:cubicBezTo>
                  <a:pt x="904824" y="0"/>
                  <a:pt x="1041400" y="136576"/>
                  <a:pt x="1041400" y="304800"/>
                </a:cubicBezTo>
                <a:lnTo>
                  <a:pt x="1041400" y="304800"/>
                </a:lnTo>
                <a:cubicBezTo>
                  <a:pt x="1041400" y="473024"/>
                  <a:pt x="904824" y="609600"/>
                  <a:pt x="7366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16" name="Text 14"/>
          <p:cNvSpPr/>
          <p:nvPr>
            <p:custDataLst>
              <p:tags r:id="rId6"/>
            </p:custDataLst>
          </p:nvPr>
        </p:nvSpPr>
        <p:spPr>
          <a:xfrm>
            <a:off x="10178256" y="2438400"/>
            <a:ext cx="1041400" cy="609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Python FastAPI</a:t>
            </a:r>
            <a:endParaRPr lang="en-US" sz="1600" dirty="0"/>
          </a:p>
        </p:txBody>
      </p:sp>
      <p:sp>
        <p:nvSpPr>
          <p:cNvPr id="17" name="Shape 15"/>
          <p:cNvSpPr/>
          <p:nvPr>
            <p:custDataLst>
              <p:tags r:id="rId7"/>
            </p:custDataLst>
          </p:nvPr>
        </p:nvSpPr>
        <p:spPr>
          <a:xfrm>
            <a:off x="11327130" y="2438400"/>
            <a:ext cx="845820" cy="609600"/>
          </a:xfrm>
          <a:custGeom>
            <a:avLst/>
            <a:gdLst/>
            <a:ahLst/>
            <a:cxnLst/>
            <a:rect l="l" t="t" r="r" b="b"/>
            <a:pathLst>
              <a:path w="1295400" h="609600">
                <a:moveTo>
                  <a:pt x="304800" y="0"/>
                </a:moveTo>
                <a:lnTo>
                  <a:pt x="990600" y="0"/>
                </a:lnTo>
                <a:cubicBezTo>
                  <a:pt x="1158824" y="0"/>
                  <a:pt x="1295400" y="136576"/>
                  <a:pt x="1295400" y="304800"/>
                </a:cubicBezTo>
                <a:lnTo>
                  <a:pt x="1295400" y="304800"/>
                </a:lnTo>
                <a:cubicBezTo>
                  <a:pt x="1295400" y="473024"/>
                  <a:pt x="1158824" y="609600"/>
                  <a:pt x="9906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18" name="Text 16"/>
          <p:cNvSpPr/>
          <p:nvPr>
            <p:custDataLst>
              <p:tags r:id="rId8"/>
            </p:custDataLst>
          </p:nvPr>
        </p:nvSpPr>
        <p:spPr>
          <a:xfrm>
            <a:off x="11327130" y="2438400"/>
            <a:ext cx="1015365" cy="609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1000" y="3937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20" name="Shape 18"/>
          <p:cNvSpPr/>
          <p:nvPr/>
        </p:nvSpPr>
        <p:spPr>
          <a:xfrm>
            <a:off x="558800" y="4114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250" y="127000"/>
                </a:moveTo>
                <a:cubicBezTo>
                  <a:pt x="222250" y="74430"/>
                  <a:pt x="179570" y="31750"/>
                  <a:pt x="127000" y="31750"/>
                </a:cubicBezTo>
                <a:cubicBezTo>
                  <a:pt x="74430" y="31750"/>
                  <a:pt x="31750" y="74430"/>
                  <a:pt x="31750" y="127000"/>
                </a:cubicBezTo>
                <a:cubicBezTo>
                  <a:pt x="31750" y="179570"/>
                  <a:pt x="74430" y="222250"/>
                  <a:pt x="127000" y="222250"/>
                </a:cubicBezTo>
                <a:cubicBezTo>
                  <a:pt x="179570" y="222250"/>
                  <a:pt x="222250" y="179570"/>
                  <a:pt x="222250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27000" y="166688"/>
                </a:moveTo>
                <a:cubicBezTo>
                  <a:pt x="148904" y="166688"/>
                  <a:pt x="166688" y="148904"/>
                  <a:pt x="166688" y="127000"/>
                </a:cubicBezTo>
                <a:cubicBezTo>
                  <a:pt x="166688" y="105096"/>
                  <a:pt x="148904" y="87313"/>
                  <a:pt x="127000" y="87313"/>
                </a:cubicBezTo>
                <a:cubicBezTo>
                  <a:pt x="105096" y="87313"/>
                  <a:pt x="87313" y="105096"/>
                  <a:pt x="87313" y="127000"/>
                </a:cubicBezTo>
                <a:cubicBezTo>
                  <a:pt x="87313" y="148904"/>
                  <a:pt x="105096" y="166688"/>
                  <a:pt x="127000" y="166688"/>
                </a:cubicBezTo>
                <a:close/>
                <a:moveTo>
                  <a:pt x="127000" y="55563"/>
                </a:moveTo>
                <a:cubicBezTo>
                  <a:pt x="166427" y="55563"/>
                  <a:pt x="198438" y="87573"/>
                  <a:pt x="198438" y="127000"/>
                </a:cubicBezTo>
                <a:cubicBezTo>
                  <a:pt x="198438" y="166427"/>
                  <a:pt x="166427" y="198438"/>
                  <a:pt x="127000" y="198438"/>
                </a:cubicBezTo>
                <a:cubicBezTo>
                  <a:pt x="87573" y="198438"/>
                  <a:pt x="55563" y="166427"/>
                  <a:pt x="55563" y="127000"/>
                </a:cubicBezTo>
                <a:cubicBezTo>
                  <a:pt x="55563" y="87573"/>
                  <a:pt x="87573" y="55563"/>
                  <a:pt x="127000" y="55563"/>
                </a:cubicBezTo>
                <a:close/>
                <a:moveTo>
                  <a:pt x="111125" y="127000"/>
                </a:moveTo>
                <a:cubicBezTo>
                  <a:pt x="111125" y="118238"/>
                  <a:pt x="118238" y="111125"/>
                  <a:pt x="127000" y="111125"/>
                </a:cubicBezTo>
                <a:cubicBezTo>
                  <a:pt x="135762" y="111125"/>
                  <a:pt x="142875" y="118238"/>
                  <a:pt x="142875" y="127000"/>
                </a:cubicBezTo>
                <a:cubicBezTo>
                  <a:pt x="142875" y="135762"/>
                  <a:pt x="135762" y="142875"/>
                  <a:pt x="127000" y="142875"/>
                </a:cubicBezTo>
                <a:cubicBezTo>
                  <a:pt x="118238" y="142875"/>
                  <a:pt x="111125" y="135762"/>
                  <a:pt x="111125" y="1270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1" name="Text 19"/>
          <p:cNvSpPr/>
          <p:nvPr/>
        </p:nvSpPr>
        <p:spPr>
          <a:xfrm>
            <a:off x="1244600" y="3937000"/>
            <a:ext cx="5359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核心目标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44600" y="4394200"/>
            <a:ext cx="48514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实现真实世界地图上的虚拟据点可视化，支持玩家实际到达据点完成占领操作，并确保前后端数据实时同步。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908800" y="3937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24" name="Shape 22"/>
          <p:cNvSpPr/>
          <p:nvPr/>
        </p:nvSpPr>
        <p:spPr>
          <a:xfrm>
            <a:off x="7086600" y="4114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5" name="Text 23"/>
          <p:cNvSpPr/>
          <p:nvPr/>
        </p:nvSpPr>
        <p:spPr>
          <a:xfrm>
            <a:off x="7772400" y="3937000"/>
            <a:ext cx="5359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开发周期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772400" y="4394200"/>
            <a:ext cx="48514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项目从构思到核心功能完成，采用增量开发模式，分阶段稳步推进，确保技术架构的稳定性与可扩展性。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0800" cy="508000"/>
          </a:xfrm>
          <a:custGeom>
            <a:avLst/>
            <a:gdLst/>
            <a:ahLst/>
            <a:cxnLst/>
            <a:rect l="l" t="t" r="r" b="b"/>
            <a:pathLst>
              <a:path w="50800" h="508000">
                <a:moveTo>
                  <a:pt x="0" y="0"/>
                </a:moveTo>
                <a:lnTo>
                  <a:pt x="50800" y="0"/>
                </a:lnTo>
                <a:lnTo>
                  <a:pt x="508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  <p:sp>
        <p:nvSpPr>
          <p:cNvPr id="3" name="Text 1"/>
          <p:cNvSpPr/>
          <p:nvPr/>
        </p:nvSpPr>
        <p:spPr>
          <a:xfrm>
            <a:off x="685800" y="381000"/>
            <a:ext cx="3251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项目成果展示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346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5" name="Shape 3"/>
          <p:cNvSpPr/>
          <p:nvPr/>
        </p:nvSpPr>
        <p:spPr>
          <a:xfrm>
            <a:off x="533400" y="1498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3200" y="19050"/>
                </a:moveTo>
                <a:cubicBezTo>
                  <a:pt x="203200" y="14645"/>
                  <a:pt x="200938" y="10557"/>
                  <a:pt x="197168" y="8255"/>
                </a:cubicBezTo>
                <a:cubicBezTo>
                  <a:pt x="193397" y="5953"/>
                  <a:pt x="188754" y="5715"/>
                  <a:pt x="184825" y="7699"/>
                </a:cubicBezTo>
                <a:lnTo>
                  <a:pt x="138708" y="30758"/>
                </a:lnTo>
                <a:lnTo>
                  <a:pt x="67508" y="6985"/>
                </a:lnTo>
                <a:cubicBezTo>
                  <a:pt x="64294" y="5913"/>
                  <a:pt x="60841" y="6152"/>
                  <a:pt x="57825" y="7660"/>
                </a:cubicBezTo>
                <a:lnTo>
                  <a:pt x="7025" y="33060"/>
                </a:lnTo>
                <a:cubicBezTo>
                  <a:pt x="2699" y="35243"/>
                  <a:pt x="0" y="39648"/>
                  <a:pt x="0" y="44450"/>
                </a:cubicBezTo>
                <a:lnTo>
                  <a:pt x="0" y="184150"/>
                </a:lnTo>
                <a:cubicBezTo>
                  <a:pt x="0" y="188555"/>
                  <a:pt x="2262" y="192643"/>
                  <a:pt x="6033" y="194945"/>
                </a:cubicBezTo>
                <a:cubicBezTo>
                  <a:pt x="9803" y="197247"/>
                  <a:pt x="14446" y="197485"/>
                  <a:pt x="18375" y="195501"/>
                </a:cubicBezTo>
                <a:lnTo>
                  <a:pt x="64452" y="172442"/>
                </a:lnTo>
                <a:lnTo>
                  <a:pt x="135652" y="196175"/>
                </a:lnTo>
                <a:cubicBezTo>
                  <a:pt x="138867" y="197247"/>
                  <a:pt x="142319" y="197009"/>
                  <a:pt x="145336" y="195501"/>
                </a:cubicBezTo>
                <a:lnTo>
                  <a:pt x="196136" y="170101"/>
                </a:lnTo>
                <a:cubicBezTo>
                  <a:pt x="200422" y="167958"/>
                  <a:pt x="203160" y="163552"/>
                  <a:pt x="203160" y="158750"/>
                </a:cubicBezTo>
                <a:lnTo>
                  <a:pt x="203160" y="19050"/>
                </a:lnTo>
                <a:close/>
                <a:moveTo>
                  <a:pt x="76200" y="149582"/>
                </a:moveTo>
                <a:lnTo>
                  <a:pt x="76200" y="36671"/>
                </a:lnTo>
                <a:lnTo>
                  <a:pt x="127000" y="53618"/>
                </a:lnTo>
                <a:lnTo>
                  <a:pt x="127000" y="166529"/>
                </a:lnTo>
                <a:lnTo>
                  <a:pt x="76200" y="14958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6" name="Text 4"/>
          <p:cNvSpPr/>
          <p:nvPr/>
        </p:nvSpPr>
        <p:spPr>
          <a:xfrm>
            <a:off x="1092200" y="1295400"/>
            <a:ext cx="5715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地图显示与定位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92200" y="1752600"/>
            <a:ext cx="52070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应用启动后加载高德地图，通过蓝色定位点准确显示用户当前位置，支持实时位置更新和地图交互操作。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2768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9" name="Shape 7"/>
          <p:cNvSpPr/>
          <p:nvPr/>
        </p:nvSpPr>
        <p:spPr>
          <a:xfrm>
            <a:off x="546100" y="2921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25400" y="12700"/>
                </a:moveTo>
                <a:cubicBezTo>
                  <a:pt x="25400" y="5675"/>
                  <a:pt x="19725" y="0"/>
                  <a:pt x="12700" y="0"/>
                </a:cubicBezTo>
                <a:cubicBezTo>
                  <a:pt x="5675" y="0"/>
                  <a:pt x="0" y="5675"/>
                  <a:pt x="0" y="12700"/>
                </a:cubicBezTo>
                <a:lnTo>
                  <a:pt x="0" y="190500"/>
                </a:lnTo>
                <a:cubicBezTo>
                  <a:pt x="0" y="197525"/>
                  <a:pt x="5675" y="203200"/>
                  <a:pt x="12700" y="203200"/>
                </a:cubicBezTo>
                <a:cubicBezTo>
                  <a:pt x="19725" y="203200"/>
                  <a:pt x="25400" y="197525"/>
                  <a:pt x="25400" y="190500"/>
                </a:cubicBezTo>
                <a:lnTo>
                  <a:pt x="25400" y="142240"/>
                </a:lnTo>
                <a:lnTo>
                  <a:pt x="50284" y="134779"/>
                </a:lnTo>
                <a:cubicBezTo>
                  <a:pt x="66913" y="129778"/>
                  <a:pt x="84852" y="131326"/>
                  <a:pt x="100370" y="139105"/>
                </a:cubicBezTo>
                <a:cubicBezTo>
                  <a:pt x="117316" y="147598"/>
                  <a:pt x="137081" y="148630"/>
                  <a:pt x="154821" y="141962"/>
                </a:cubicBezTo>
                <a:lnTo>
                  <a:pt x="169545" y="136446"/>
                </a:lnTo>
                <a:cubicBezTo>
                  <a:pt x="174506" y="134580"/>
                  <a:pt x="177800" y="129857"/>
                  <a:pt x="177800" y="124539"/>
                </a:cubicBezTo>
                <a:lnTo>
                  <a:pt x="177800" y="26233"/>
                </a:lnTo>
                <a:cubicBezTo>
                  <a:pt x="177800" y="17105"/>
                  <a:pt x="168196" y="11152"/>
                  <a:pt x="160020" y="15240"/>
                </a:cubicBezTo>
                <a:lnTo>
                  <a:pt x="155337" y="17582"/>
                </a:lnTo>
                <a:cubicBezTo>
                  <a:pt x="137517" y="26511"/>
                  <a:pt x="116523" y="26511"/>
                  <a:pt x="98663" y="17582"/>
                </a:cubicBezTo>
                <a:cubicBezTo>
                  <a:pt x="84217" y="10358"/>
                  <a:pt x="67588" y="8930"/>
                  <a:pt x="52149" y="13573"/>
                </a:cubicBezTo>
                <a:lnTo>
                  <a:pt x="25400" y="21590"/>
                </a:lnTo>
                <a:lnTo>
                  <a:pt x="25400" y="1270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" name="Text 8"/>
          <p:cNvSpPr/>
          <p:nvPr/>
        </p:nvSpPr>
        <p:spPr>
          <a:xfrm>
            <a:off x="1092200" y="2717800"/>
            <a:ext cx="5715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POI据点可视化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92200" y="3175000"/>
            <a:ext cx="52070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设计多状态标记系统：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色代表</a:t>
            </a:r>
            <a:r>
              <a:rPr lang="en-US" sz="1600" dirty="0">
                <a:solidFill>
                  <a:srgbClr val="E85D04"/>
                </a:solidFill>
                <a:highlight>
                  <a:srgbClr val="E85D04">
                    <a:alpha val="12549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未占领 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绿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色代表</a:t>
            </a:r>
            <a:r>
              <a:rPr lang="en-US" sz="1600" dirty="0">
                <a:solidFill>
                  <a:srgbClr val="E85D04"/>
                </a:solidFill>
                <a:highlight>
                  <a:srgbClr val="E85D04">
                    <a:alpha val="12549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我方已占领 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蓝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色代表</a:t>
            </a:r>
            <a:r>
              <a:rPr lang="en-US" sz="1600" dirty="0">
                <a:solidFill>
                  <a:srgbClr val="E85D04"/>
                </a:solidFill>
                <a:highlight>
                  <a:srgbClr val="E85D04">
                    <a:alpha val="12549"/>
                  </a:srgbClr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 敌方占领 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，让战场态势一目了然。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1000" y="4191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13" name="Shape 11"/>
          <p:cNvSpPr/>
          <p:nvPr/>
        </p:nvSpPr>
        <p:spPr>
          <a:xfrm>
            <a:off x="533400" y="4343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6154" y="90686"/>
                </a:moveTo>
                <a:cubicBezTo>
                  <a:pt x="31433" y="53777"/>
                  <a:pt x="63222" y="25400"/>
                  <a:pt x="101600" y="25400"/>
                </a:cubicBezTo>
                <a:cubicBezTo>
                  <a:pt x="122634" y="25400"/>
                  <a:pt x="141684" y="33933"/>
                  <a:pt x="155496" y="47704"/>
                </a:cubicBezTo>
                <a:cubicBezTo>
                  <a:pt x="155575" y="47784"/>
                  <a:pt x="155654" y="47863"/>
                  <a:pt x="155734" y="47943"/>
                </a:cubicBezTo>
                <a:lnTo>
                  <a:pt x="158750" y="50800"/>
                </a:lnTo>
                <a:lnTo>
                  <a:pt x="139740" y="50800"/>
                </a:lnTo>
                <a:cubicBezTo>
                  <a:pt x="132715" y="50800"/>
                  <a:pt x="127040" y="56475"/>
                  <a:pt x="127040" y="63500"/>
                </a:cubicBezTo>
                <a:cubicBezTo>
                  <a:pt x="127040" y="70525"/>
                  <a:pt x="132715" y="76200"/>
                  <a:pt x="139740" y="76200"/>
                </a:cubicBezTo>
                <a:lnTo>
                  <a:pt x="190540" y="76200"/>
                </a:lnTo>
                <a:cubicBezTo>
                  <a:pt x="197564" y="76200"/>
                  <a:pt x="203240" y="70525"/>
                  <a:pt x="203240" y="63500"/>
                </a:cubicBezTo>
                <a:lnTo>
                  <a:pt x="203240" y="12700"/>
                </a:lnTo>
                <a:cubicBezTo>
                  <a:pt x="203240" y="5675"/>
                  <a:pt x="197564" y="0"/>
                  <a:pt x="190540" y="0"/>
                </a:cubicBezTo>
                <a:cubicBezTo>
                  <a:pt x="183515" y="0"/>
                  <a:pt x="177840" y="5675"/>
                  <a:pt x="177840" y="12700"/>
                </a:cubicBezTo>
                <a:lnTo>
                  <a:pt x="177840" y="33893"/>
                </a:lnTo>
                <a:lnTo>
                  <a:pt x="173355" y="29647"/>
                </a:lnTo>
                <a:cubicBezTo>
                  <a:pt x="154980" y="11351"/>
                  <a:pt x="129580" y="0"/>
                  <a:pt x="101600" y="0"/>
                </a:cubicBezTo>
                <a:cubicBezTo>
                  <a:pt x="50403" y="0"/>
                  <a:pt x="8057" y="37862"/>
                  <a:pt x="1032" y="87114"/>
                </a:cubicBezTo>
                <a:cubicBezTo>
                  <a:pt x="40" y="94059"/>
                  <a:pt x="4842" y="100489"/>
                  <a:pt x="11787" y="101481"/>
                </a:cubicBezTo>
                <a:cubicBezTo>
                  <a:pt x="18733" y="102473"/>
                  <a:pt x="25162" y="97631"/>
                  <a:pt x="26154" y="90726"/>
                </a:cubicBezTo>
                <a:close/>
                <a:moveTo>
                  <a:pt x="202168" y="116086"/>
                </a:moveTo>
                <a:cubicBezTo>
                  <a:pt x="203160" y="109141"/>
                  <a:pt x="198318" y="102711"/>
                  <a:pt x="191413" y="101719"/>
                </a:cubicBezTo>
                <a:cubicBezTo>
                  <a:pt x="184507" y="100727"/>
                  <a:pt x="178038" y="105569"/>
                  <a:pt x="177046" y="112474"/>
                </a:cubicBezTo>
                <a:cubicBezTo>
                  <a:pt x="171767" y="149384"/>
                  <a:pt x="139978" y="177760"/>
                  <a:pt x="101600" y="177760"/>
                </a:cubicBezTo>
                <a:cubicBezTo>
                  <a:pt x="80566" y="177760"/>
                  <a:pt x="61516" y="169228"/>
                  <a:pt x="47704" y="155456"/>
                </a:cubicBezTo>
                <a:cubicBezTo>
                  <a:pt x="47625" y="155377"/>
                  <a:pt x="47546" y="155297"/>
                  <a:pt x="47466" y="155218"/>
                </a:cubicBezTo>
                <a:lnTo>
                  <a:pt x="44450" y="152360"/>
                </a:lnTo>
                <a:lnTo>
                  <a:pt x="63460" y="152360"/>
                </a:lnTo>
                <a:cubicBezTo>
                  <a:pt x="70485" y="152360"/>
                  <a:pt x="76160" y="146685"/>
                  <a:pt x="76160" y="139660"/>
                </a:cubicBezTo>
                <a:cubicBezTo>
                  <a:pt x="76160" y="132636"/>
                  <a:pt x="70485" y="126960"/>
                  <a:pt x="63460" y="126960"/>
                </a:cubicBezTo>
                <a:lnTo>
                  <a:pt x="12700" y="127000"/>
                </a:lnTo>
                <a:cubicBezTo>
                  <a:pt x="9327" y="127000"/>
                  <a:pt x="6072" y="128349"/>
                  <a:pt x="3691" y="130770"/>
                </a:cubicBezTo>
                <a:cubicBezTo>
                  <a:pt x="1310" y="133191"/>
                  <a:pt x="-40" y="136406"/>
                  <a:pt x="0" y="139819"/>
                </a:cubicBezTo>
                <a:lnTo>
                  <a:pt x="397" y="190222"/>
                </a:lnTo>
                <a:cubicBezTo>
                  <a:pt x="437" y="197247"/>
                  <a:pt x="6191" y="202883"/>
                  <a:pt x="13216" y="202803"/>
                </a:cubicBezTo>
                <a:cubicBezTo>
                  <a:pt x="20241" y="202724"/>
                  <a:pt x="25876" y="197009"/>
                  <a:pt x="25797" y="189984"/>
                </a:cubicBezTo>
                <a:lnTo>
                  <a:pt x="25638" y="169545"/>
                </a:lnTo>
                <a:lnTo>
                  <a:pt x="29885" y="173553"/>
                </a:lnTo>
                <a:cubicBezTo>
                  <a:pt x="48260" y="191849"/>
                  <a:pt x="73620" y="203200"/>
                  <a:pt x="101600" y="203200"/>
                </a:cubicBezTo>
                <a:cubicBezTo>
                  <a:pt x="152797" y="203200"/>
                  <a:pt x="195143" y="165338"/>
                  <a:pt x="202168" y="11608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12"/>
          <p:cNvSpPr/>
          <p:nvPr/>
        </p:nvSpPr>
        <p:spPr>
          <a:xfrm>
            <a:off x="1092200" y="4140200"/>
            <a:ext cx="5715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实时数据更新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92200" y="4597400"/>
            <a:ext cx="52070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占领请求成功后，据点颜色立即从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黄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色变为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绿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色，信息更新为用户ID，证明前后端交互成功，数据实时同步。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705600" y="1295400"/>
            <a:ext cx="5918200" cy="5638800"/>
          </a:xfrm>
          <a:custGeom>
            <a:avLst/>
            <a:gdLst/>
            <a:ahLst/>
            <a:cxnLst/>
            <a:rect l="l" t="t" r="r" b="b"/>
            <a:pathLst>
              <a:path w="5918200" h="5638800">
                <a:moveTo>
                  <a:pt x="152417" y="0"/>
                </a:moveTo>
                <a:lnTo>
                  <a:pt x="5765783" y="0"/>
                </a:lnTo>
                <a:cubicBezTo>
                  <a:pt x="5849961" y="0"/>
                  <a:pt x="5918200" y="68239"/>
                  <a:pt x="5918200" y="152417"/>
                </a:cubicBezTo>
                <a:lnTo>
                  <a:pt x="5918200" y="5486383"/>
                </a:lnTo>
                <a:cubicBezTo>
                  <a:pt x="5918200" y="5570561"/>
                  <a:pt x="5849961" y="5638800"/>
                  <a:pt x="5765783" y="5638800"/>
                </a:cubicBezTo>
                <a:lnTo>
                  <a:pt x="152417" y="5638800"/>
                </a:lnTo>
                <a:cubicBezTo>
                  <a:pt x="68239" y="5638800"/>
                  <a:pt x="0" y="5570561"/>
                  <a:pt x="0" y="548638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6858000" y="2565400"/>
            <a:ext cx="5613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核心交互演示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12000" y="32764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B2C36"/>
          </a:solidFill>
        </p:spPr>
      </p:sp>
      <p:sp>
        <p:nvSpPr>
          <p:cNvPr id="19" name="Text 17"/>
          <p:cNvSpPr/>
          <p:nvPr/>
        </p:nvSpPr>
        <p:spPr>
          <a:xfrm>
            <a:off x="7260272" y="3352642"/>
            <a:ext cx="62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721600" y="3327242"/>
            <a:ext cx="314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用户距离据点较远时点击占领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861800" y="3352642"/>
            <a:ext cx="86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B2C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失败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112000" y="39368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23" name="Text 21"/>
          <p:cNvSpPr/>
          <p:nvPr/>
        </p:nvSpPr>
        <p:spPr>
          <a:xfrm>
            <a:off x="7260272" y="4013042"/>
            <a:ext cx="62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721600" y="3987642"/>
            <a:ext cx="314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系统提示距离太远，无法占领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861800" y="4013042"/>
            <a:ext cx="86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85D0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提示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112000" y="45972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2B7FFF"/>
          </a:solidFill>
        </p:spPr>
      </p:sp>
      <p:sp>
        <p:nvSpPr>
          <p:cNvPr id="27" name="Text 25"/>
          <p:cNvSpPr/>
          <p:nvPr/>
        </p:nvSpPr>
        <p:spPr>
          <a:xfrm>
            <a:off x="7260272" y="4673442"/>
            <a:ext cx="62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721600" y="4648042"/>
            <a:ext cx="2578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用户移动到50米范围内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861800" y="4673442"/>
            <a:ext cx="86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B7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112000" y="52576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00C950"/>
          </a:solidFill>
        </p:spPr>
      </p:sp>
      <p:sp>
        <p:nvSpPr>
          <p:cNvPr id="31" name="Text 29"/>
          <p:cNvSpPr/>
          <p:nvPr/>
        </p:nvSpPr>
        <p:spPr>
          <a:xfrm>
            <a:off x="7260272" y="5333842"/>
            <a:ext cx="62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721600" y="5308442"/>
            <a:ext cx="274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成功占领，据点变为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绿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色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861800" y="5333842"/>
            <a:ext cx="863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C95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成功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3010" y="541020"/>
            <a:ext cx="2618740" cy="5855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410" y="455930"/>
            <a:ext cx="2581910" cy="5773420"/>
          </a:xfrm>
          <a:prstGeom prst="rect">
            <a:avLst/>
          </a:prstGeom>
        </p:spPr>
      </p:pic>
      <p:pic>
        <p:nvPicPr>
          <p:cNvPr id="2" name="4cc7b5bae07d3c4fabef219900bc3394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2485" y="349250"/>
            <a:ext cx="3675380" cy="65474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5800" y="424815"/>
            <a:ext cx="1144905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展示</a:t>
            </a:r>
            <a:endParaRPr lang="en-US" sz="1600" dirty="0"/>
          </a:p>
        </p:txBody>
      </p:sp>
      <p:sp>
        <p:nvSpPr>
          <p:cNvPr id="7" name="Shape 0"/>
          <p:cNvSpPr/>
          <p:nvPr/>
        </p:nvSpPr>
        <p:spPr>
          <a:xfrm>
            <a:off x="381000" y="381000"/>
            <a:ext cx="50800" cy="508000"/>
          </a:xfrm>
          <a:custGeom>
            <a:avLst/>
            <a:gdLst/>
            <a:ahLst/>
            <a:cxnLst/>
            <a:rect l="l" t="t" r="r" b="b"/>
            <a:pathLst>
              <a:path w="50800" h="508000">
                <a:moveTo>
                  <a:pt x="0" y="0"/>
                </a:moveTo>
                <a:lnTo>
                  <a:pt x="50800" y="0"/>
                </a:lnTo>
                <a:lnTo>
                  <a:pt x="508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227330"/>
            <a:ext cx="5608320" cy="65532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7138035" y="2712720"/>
            <a:ext cx="2585085" cy="3905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</a:t>
            </a:r>
            <a:r>
              <a:rPr lang="en-US" altLang="zh-CN"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</a:t>
            </a:r>
            <a:r>
              <a:rPr lang="zh-CN" altLang="en-US"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据点</a:t>
            </a:r>
            <a:endParaRPr lang="zh-CN" altLang="en-US"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138035" y="3321685"/>
            <a:ext cx="2633345" cy="3803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点击时获取</a:t>
            </a:r>
            <a:r>
              <a:rPr lang="zh-CN"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具体信息</a:t>
            </a:r>
            <a:endParaRPr lang="zh-CN"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0800" cy="508000"/>
          </a:xfrm>
          <a:custGeom>
            <a:avLst/>
            <a:gdLst/>
            <a:ahLst/>
            <a:cxnLst/>
            <a:rect l="l" t="t" r="r" b="b"/>
            <a:pathLst>
              <a:path w="50800" h="508000">
                <a:moveTo>
                  <a:pt x="0" y="0"/>
                </a:moveTo>
                <a:lnTo>
                  <a:pt x="50800" y="0"/>
                </a:lnTo>
                <a:lnTo>
                  <a:pt x="508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85D04"/>
          </a:solidFill>
        </p:spPr>
      </p:sp>
      <p:sp>
        <p:nvSpPr>
          <p:cNvPr id="3" name="Text 1"/>
          <p:cNvSpPr/>
          <p:nvPr/>
        </p:nvSpPr>
        <p:spPr>
          <a:xfrm>
            <a:off x="685800" y="381000"/>
            <a:ext cx="4622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系统架构与技术细节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3810000" cy="4470400"/>
          </a:xfrm>
          <a:custGeom>
            <a:avLst/>
            <a:gdLst/>
            <a:ahLst/>
            <a:cxnLst/>
            <a:rect l="l" t="t" r="r" b="b"/>
            <a:pathLst>
              <a:path w="3810000" h="4470400">
                <a:moveTo>
                  <a:pt x="152400" y="0"/>
                </a:moveTo>
                <a:lnTo>
                  <a:pt x="3657600" y="0"/>
                </a:lnTo>
                <a:cubicBezTo>
                  <a:pt x="3741712" y="0"/>
                  <a:pt x="3810000" y="68288"/>
                  <a:pt x="3810000" y="152400"/>
                </a:cubicBezTo>
                <a:lnTo>
                  <a:pt x="3810000" y="4318000"/>
                </a:lnTo>
                <a:cubicBezTo>
                  <a:pt x="3810000" y="4402112"/>
                  <a:pt x="3741712" y="4470400"/>
                  <a:pt x="3657600" y="4470400"/>
                </a:cubicBezTo>
                <a:lnTo>
                  <a:pt x="152400" y="4470400"/>
                </a:lnTo>
                <a:cubicBezTo>
                  <a:pt x="68288" y="4470400"/>
                  <a:pt x="0" y="4402112"/>
                  <a:pt x="0" y="43180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84225" y="1612742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1906" y="47625"/>
                </a:moveTo>
                <a:cubicBezTo>
                  <a:pt x="11906" y="21357"/>
                  <a:pt x="33263" y="0"/>
                  <a:pt x="59531" y="0"/>
                </a:cubicBezTo>
                <a:lnTo>
                  <a:pt x="226219" y="0"/>
                </a:lnTo>
                <a:cubicBezTo>
                  <a:pt x="252487" y="0"/>
                  <a:pt x="273844" y="21357"/>
                  <a:pt x="273844" y="47625"/>
                </a:cubicBezTo>
                <a:lnTo>
                  <a:pt x="273844" y="333375"/>
                </a:lnTo>
                <a:cubicBezTo>
                  <a:pt x="273844" y="359643"/>
                  <a:pt x="252487" y="381000"/>
                  <a:pt x="226219" y="381000"/>
                </a:cubicBezTo>
                <a:lnTo>
                  <a:pt x="59531" y="381000"/>
                </a:lnTo>
                <a:cubicBezTo>
                  <a:pt x="33263" y="381000"/>
                  <a:pt x="11906" y="359643"/>
                  <a:pt x="11906" y="333375"/>
                </a:cubicBezTo>
                <a:lnTo>
                  <a:pt x="11906" y="47625"/>
                </a:lnTo>
                <a:close/>
                <a:moveTo>
                  <a:pt x="59531" y="47625"/>
                </a:moveTo>
                <a:lnTo>
                  <a:pt x="59531" y="273844"/>
                </a:lnTo>
                <a:lnTo>
                  <a:pt x="226219" y="273844"/>
                </a:lnTo>
                <a:lnTo>
                  <a:pt x="226219" y="47625"/>
                </a:lnTo>
                <a:lnTo>
                  <a:pt x="59531" y="47625"/>
                </a:lnTo>
                <a:close/>
                <a:moveTo>
                  <a:pt x="142875" y="351234"/>
                </a:moveTo>
                <a:cubicBezTo>
                  <a:pt x="156046" y="351234"/>
                  <a:pt x="166688" y="340593"/>
                  <a:pt x="166688" y="327422"/>
                </a:cubicBezTo>
                <a:cubicBezTo>
                  <a:pt x="166688" y="314251"/>
                  <a:pt x="156046" y="303609"/>
                  <a:pt x="142875" y="303609"/>
                </a:cubicBezTo>
                <a:cubicBezTo>
                  <a:pt x="129704" y="303609"/>
                  <a:pt x="119063" y="314251"/>
                  <a:pt x="119063" y="327422"/>
                </a:cubicBezTo>
                <a:cubicBezTo>
                  <a:pt x="119063" y="340593"/>
                  <a:pt x="129704" y="351234"/>
                  <a:pt x="142875" y="351234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6" name="Text 4"/>
          <p:cNvSpPr/>
          <p:nvPr/>
        </p:nvSpPr>
        <p:spPr>
          <a:xfrm>
            <a:off x="1365250" y="1600200"/>
            <a:ext cx="2438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前端 (Android)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85800" y="2209642"/>
            <a:ext cx="3200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地图渲染: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高德地图SDK负责定位与地图显示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85800" y="2971642"/>
            <a:ext cx="3200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网络通信: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OkHttp + 协程处理API请求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85800" y="3733642"/>
            <a:ext cx="320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数据解析: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Gson解析JSON数据格式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97400" y="1295400"/>
            <a:ext cx="3810000" cy="4470400"/>
          </a:xfrm>
          <a:custGeom>
            <a:avLst/>
            <a:gdLst/>
            <a:ahLst/>
            <a:cxnLst/>
            <a:rect l="l" t="t" r="r" b="b"/>
            <a:pathLst>
              <a:path w="3810000" h="4470400">
                <a:moveTo>
                  <a:pt x="152400" y="0"/>
                </a:moveTo>
                <a:lnTo>
                  <a:pt x="3657600" y="0"/>
                </a:lnTo>
                <a:cubicBezTo>
                  <a:pt x="3741712" y="0"/>
                  <a:pt x="3810000" y="68288"/>
                  <a:pt x="3810000" y="152400"/>
                </a:cubicBezTo>
                <a:lnTo>
                  <a:pt x="3810000" y="4318000"/>
                </a:lnTo>
                <a:cubicBezTo>
                  <a:pt x="3810000" y="4402112"/>
                  <a:pt x="3741712" y="4470400"/>
                  <a:pt x="3657600" y="4470400"/>
                </a:cubicBezTo>
                <a:lnTo>
                  <a:pt x="152400" y="4470400"/>
                </a:lnTo>
                <a:cubicBezTo>
                  <a:pt x="68288" y="4470400"/>
                  <a:pt x="0" y="4402112"/>
                  <a:pt x="0" y="43180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4976813" y="1612742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119063"/>
                </a:lnTo>
                <a:cubicBezTo>
                  <a:pt x="0" y="145331"/>
                  <a:pt x="21357" y="166688"/>
                  <a:pt x="47625" y="166688"/>
                </a:cubicBezTo>
                <a:lnTo>
                  <a:pt x="285750" y="166688"/>
                </a:lnTo>
                <a:cubicBezTo>
                  <a:pt x="312018" y="166688"/>
                  <a:pt x="333375" y="145331"/>
                  <a:pt x="333375" y="119063"/>
                </a:cubicBezTo>
                <a:lnTo>
                  <a:pt x="333375" y="71438"/>
                </a:lnTo>
                <a:cubicBezTo>
                  <a:pt x="333375" y="45169"/>
                  <a:pt x="312018" y="23812"/>
                  <a:pt x="285750" y="23812"/>
                </a:cubicBezTo>
                <a:lnTo>
                  <a:pt x="47625" y="23812"/>
                </a:lnTo>
                <a:close/>
                <a:moveTo>
                  <a:pt x="208359" y="77391"/>
                </a:moveTo>
                <a:cubicBezTo>
                  <a:pt x="218216" y="77391"/>
                  <a:pt x="226219" y="85393"/>
                  <a:pt x="226219" y="95250"/>
                </a:cubicBezTo>
                <a:cubicBezTo>
                  <a:pt x="226219" y="105107"/>
                  <a:pt x="218216" y="113109"/>
                  <a:pt x="208359" y="113109"/>
                </a:cubicBezTo>
                <a:cubicBezTo>
                  <a:pt x="198503" y="113109"/>
                  <a:pt x="190500" y="105107"/>
                  <a:pt x="190500" y="95250"/>
                </a:cubicBezTo>
                <a:cubicBezTo>
                  <a:pt x="190500" y="85393"/>
                  <a:pt x="198503" y="77391"/>
                  <a:pt x="208359" y="77391"/>
                </a:cubicBezTo>
                <a:close/>
                <a:moveTo>
                  <a:pt x="250031" y="95250"/>
                </a:moveTo>
                <a:cubicBezTo>
                  <a:pt x="250031" y="85393"/>
                  <a:pt x="258034" y="77391"/>
                  <a:pt x="267891" y="77391"/>
                </a:cubicBezTo>
                <a:cubicBezTo>
                  <a:pt x="277747" y="77391"/>
                  <a:pt x="285750" y="85393"/>
                  <a:pt x="285750" y="95250"/>
                </a:cubicBezTo>
                <a:cubicBezTo>
                  <a:pt x="285750" y="105107"/>
                  <a:pt x="277747" y="113109"/>
                  <a:pt x="267891" y="113109"/>
                </a:cubicBezTo>
                <a:cubicBezTo>
                  <a:pt x="258034" y="113109"/>
                  <a:pt x="250031" y="105107"/>
                  <a:pt x="250031" y="95250"/>
                </a:cubicBezTo>
                <a:close/>
                <a:moveTo>
                  <a:pt x="47625" y="214313"/>
                </a:moveTo>
                <a:cubicBezTo>
                  <a:pt x="21357" y="214313"/>
                  <a:pt x="0" y="235669"/>
                  <a:pt x="0" y="261938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261938"/>
                </a:lnTo>
                <a:cubicBezTo>
                  <a:pt x="333375" y="235669"/>
                  <a:pt x="312018" y="214313"/>
                  <a:pt x="285750" y="214313"/>
                </a:cubicBezTo>
                <a:lnTo>
                  <a:pt x="47625" y="214313"/>
                </a:lnTo>
                <a:close/>
                <a:moveTo>
                  <a:pt x="208359" y="267891"/>
                </a:moveTo>
                <a:cubicBezTo>
                  <a:pt x="218216" y="267891"/>
                  <a:pt x="226219" y="275893"/>
                  <a:pt x="226219" y="285750"/>
                </a:cubicBezTo>
                <a:cubicBezTo>
                  <a:pt x="226219" y="295607"/>
                  <a:pt x="218216" y="303609"/>
                  <a:pt x="208359" y="303609"/>
                </a:cubicBezTo>
                <a:cubicBezTo>
                  <a:pt x="198503" y="303609"/>
                  <a:pt x="190500" y="295607"/>
                  <a:pt x="190500" y="285750"/>
                </a:cubicBezTo>
                <a:cubicBezTo>
                  <a:pt x="190500" y="275893"/>
                  <a:pt x="198503" y="267891"/>
                  <a:pt x="208359" y="267891"/>
                </a:cubicBezTo>
                <a:close/>
                <a:moveTo>
                  <a:pt x="250031" y="285750"/>
                </a:moveTo>
                <a:cubicBezTo>
                  <a:pt x="250031" y="275893"/>
                  <a:pt x="258034" y="267891"/>
                  <a:pt x="267891" y="267891"/>
                </a:cubicBezTo>
                <a:cubicBezTo>
                  <a:pt x="277747" y="267891"/>
                  <a:pt x="285750" y="275893"/>
                  <a:pt x="285750" y="285750"/>
                </a:cubicBezTo>
                <a:cubicBezTo>
                  <a:pt x="285750" y="295607"/>
                  <a:pt x="277747" y="303609"/>
                  <a:pt x="267891" y="303609"/>
                </a:cubicBezTo>
                <a:cubicBezTo>
                  <a:pt x="258034" y="303609"/>
                  <a:pt x="250031" y="295607"/>
                  <a:pt x="250031" y="285750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12" name="Text 10"/>
          <p:cNvSpPr/>
          <p:nvPr/>
        </p:nvSpPr>
        <p:spPr>
          <a:xfrm>
            <a:off x="5581650" y="1600200"/>
            <a:ext cx="2032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后端 (FastAPI)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902200" y="2209642"/>
            <a:ext cx="320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API服务: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RESTful API设计与实现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902200" y="2666842"/>
            <a:ext cx="3200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距离计算: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Haversine公式精确计算地球表面距离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02200" y="3428842"/>
            <a:ext cx="320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数据验证: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500米占领范围验证逻辑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813800" y="1295400"/>
            <a:ext cx="3810000" cy="4470400"/>
          </a:xfrm>
          <a:custGeom>
            <a:avLst/>
            <a:gdLst/>
            <a:ahLst/>
            <a:cxnLst/>
            <a:rect l="l" t="t" r="r" b="b"/>
            <a:pathLst>
              <a:path w="3810000" h="4470400">
                <a:moveTo>
                  <a:pt x="152400" y="0"/>
                </a:moveTo>
                <a:lnTo>
                  <a:pt x="3657600" y="0"/>
                </a:lnTo>
                <a:cubicBezTo>
                  <a:pt x="3741712" y="0"/>
                  <a:pt x="3810000" y="68288"/>
                  <a:pt x="3810000" y="152400"/>
                </a:cubicBezTo>
                <a:lnTo>
                  <a:pt x="3810000" y="4318000"/>
                </a:lnTo>
                <a:cubicBezTo>
                  <a:pt x="3810000" y="4402112"/>
                  <a:pt x="3741712" y="4470400"/>
                  <a:pt x="3657600" y="4470400"/>
                </a:cubicBezTo>
                <a:lnTo>
                  <a:pt x="152400" y="4470400"/>
                </a:lnTo>
                <a:cubicBezTo>
                  <a:pt x="68288" y="4470400"/>
                  <a:pt x="0" y="4402112"/>
                  <a:pt x="0" y="43180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9193213" y="1612742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E85D04"/>
          </a:solidFill>
        </p:spPr>
      </p:sp>
      <p:sp>
        <p:nvSpPr>
          <p:cNvPr id="18" name="Text 16"/>
          <p:cNvSpPr/>
          <p:nvPr/>
        </p:nvSpPr>
        <p:spPr>
          <a:xfrm>
            <a:off x="9798050" y="1600200"/>
            <a:ext cx="1422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118600" y="2209642"/>
            <a:ext cx="320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数据存储: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SQLite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轻量级嵌入式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118600" y="2666842"/>
            <a:ext cx="3200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结构设计: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据点信息、用户状态、占领记录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118600" y="3428842"/>
            <a:ext cx="3200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性能优</a:t>
            </a:r>
            <a:r>
              <a:rPr lang="zh-CN" altLang="en-US" sz="16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势</a:t>
            </a:r>
            <a:r>
              <a:rPr lang="en-US" sz="1600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:</a:t>
            </a:r>
            <a:r>
              <a:rPr 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6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零配置、单文件、跨平台</a:t>
            </a:r>
            <a:endParaRPr lang="zh-CN" altLang="en-US" sz="1600" dirty="0">
              <a:solidFill>
                <a:srgbClr val="4A4A4A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4708684" y="6172200"/>
            <a:ext cx="3581400" cy="762000"/>
          </a:xfrm>
          <a:custGeom>
            <a:avLst/>
            <a:gdLst/>
            <a:ahLst/>
            <a:cxnLst/>
            <a:rect l="l" t="t" r="r" b="b"/>
            <a:pathLst>
              <a:path w="3581400" h="762000">
                <a:moveTo>
                  <a:pt x="152400" y="0"/>
                </a:moveTo>
                <a:lnTo>
                  <a:pt x="3429000" y="0"/>
                </a:lnTo>
                <a:cubicBezTo>
                  <a:pt x="3513112" y="0"/>
                  <a:pt x="3581400" y="68288"/>
                  <a:pt x="3581400" y="152400"/>
                </a:cubicBezTo>
                <a:lnTo>
                  <a:pt x="3581400" y="609600"/>
                </a:lnTo>
                <a:cubicBezTo>
                  <a:pt x="3581400" y="693712"/>
                  <a:pt x="3513112" y="762000"/>
                  <a:pt x="34290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4861084" y="63754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通信协议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264434" y="6426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E85D04"/>
          </a:solidFill>
        </p:spPr>
      </p:sp>
      <p:sp>
        <p:nvSpPr>
          <p:cNvPr id="25" name="Text 23"/>
          <p:cNvSpPr/>
          <p:nvPr/>
        </p:nvSpPr>
        <p:spPr>
          <a:xfrm>
            <a:off x="6499384" y="6375400"/>
            <a:ext cx="163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E85D04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RESTful API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808855" y="2274570"/>
            <a:ext cx="246888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  <a:sym typeface="思源黑体 Light" panose="020B0300000000000000" pitchFamily="34" charset="-122"/>
              </a:rPr>
              <a:t>PART2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  <a:sym typeface="思源黑体 Light" panose="020B03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13885" y="3260090"/>
            <a:ext cx="3462020" cy="129286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思源黑体 Light" panose="020B0300000000000000" pitchFamily="34" charset="-122"/>
                <a:ea typeface="思源黑体 Light" panose="020B0300000000000000" pitchFamily="34" charset="-122"/>
                <a:cs typeface="+mn-ea"/>
                <a:sym typeface="思源黑体 Light" panose="020B0300000000000000" pitchFamily="34" charset="-122"/>
              </a:rPr>
              <a:t>开发过程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思源黑体 Light" panose="020B0300000000000000" pitchFamily="34" charset="-122"/>
              <a:ea typeface="思源黑体 Light" panose="020B0300000000000000" pitchFamily="34" charset="-122"/>
              <a:cs typeface="+mn-ea"/>
              <a:sym typeface="思源黑体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ags/tag10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ags/tag11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ags/tag12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ags/tag13.xml><?xml version="1.0" encoding="utf-8"?>
<p:tagLst xmlns:p="http://schemas.openxmlformats.org/presentationml/2006/main">
  <p:tag name="KSO_WM_DIAGRAM_VIRTUALLY_FRAME" val="{&quot;height&quot;:48,&quot;left&quot;:612,&quot;top&quot;:192,&quot;width&quot;:414.1125196850393}"/>
</p:tagLst>
</file>

<file path=ppt/tags/tag14.xml><?xml version="1.0" encoding="utf-8"?>
<p:tagLst xmlns:p="http://schemas.openxmlformats.org/presentationml/2006/main">
  <p:tag name="KSO_WM_DIAGRAM_VIRTUALLY_FRAME" val="{&quot;height&quot;:48,&quot;left&quot;:612,&quot;top&quot;:192,&quot;width&quot;:414.1125196850393}"/>
</p:tagLst>
</file>

<file path=ppt/tags/tag15.xml><?xml version="1.0" encoding="utf-8"?>
<p:tagLst xmlns:p="http://schemas.openxmlformats.org/presentationml/2006/main">
  <p:tag name="KSO_WM_DIAGRAM_VIRTUALLY_FRAME" val="{&quot;height&quot;:48,&quot;left&quot;:612,&quot;top&quot;:192,&quot;width&quot;:414.1125196850393}"/>
</p:tagLst>
</file>

<file path=ppt/tags/tag16.xml><?xml version="1.0" encoding="utf-8"?>
<p:tagLst xmlns:p="http://schemas.openxmlformats.org/presentationml/2006/main">
  <p:tag name="KSO_WM_DIAGRAM_VIRTUALLY_FRAME" val="{&quot;height&quot;:48,&quot;left&quot;:612,&quot;top&quot;:192,&quot;width&quot;:414.1125196850393}"/>
</p:tagLst>
</file>

<file path=ppt/tags/tag17.xml><?xml version="1.0" encoding="utf-8"?>
<p:tagLst xmlns:p="http://schemas.openxmlformats.org/presentationml/2006/main">
  <p:tag name="KSO_WM_DIAGRAM_VIRTUALLY_FRAME" val="{&quot;height&quot;:48,&quot;left&quot;:612,&quot;top&quot;:192,&quot;width&quot;:414.1125196850393}"/>
</p:tagLst>
</file>

<file path=ppt/tags/tag18.xml><?xml version="1.0" encoding="utf-8"?>
<p:tagLst xmlns:p="http://schemas.openxmlformats.org/presentationml/2006/main">
  <p:tag name="KSO_WM_DIAGRAM_VIRTUALLY_FRAME" val="{&quot;height&quot;:48,&quot;left&quot;:612,&quot;top&quot;:192,&quot;width&quot;:414.1125196850393}"/>
</p:tagLst>
</file>

<file path=ppt/tags/tag19.xml><?xml version="1.0" encoding="utf-8"?>
<p:tagLst xmlns:p="http://schemas.openxmlformats.org/presentationml/2006/main">
  <p:tag name="KSO_WM_DIAGRAM_VIRTUALLY_FRAME" val="{&quot;height&quot;:48,&quot;left&quot;:612,&quot;top&quot;:192,&quot;width&quot;:414.1125196850393}"/>
</p:tagLst>
</file>

<file path=ppt/tags/tag2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ags/tag20.xml><?xml version="1.0" encoding="utf-8"?>
<p:tagLst xmlns:p="http://schemas.openxmlformats.org/presentationml/2006/main">
  <p:tag name="KSO_WM_DIAGRAM_VIRTUALLY_FRAME" val="{&quot;height&quot;:48,&quot;left&quot;:612,&quot;top&quot;:192,&quot;width&quot;:414.1125196850393}"/>
</p:tagLst>
</file>

<file path=ppt/tags/tag21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22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23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24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25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26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27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28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29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3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ags/tag30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31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32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33.xml><?xml version="1.0" encoding="utf-8"?>
<p:tagLst xmlns:p="http://schemas.openxmlformats.org/presentationml/2006/main">
  <p:tag name="KSO_WM_DIAGRAM_VIRTUALLY_FRAME" val="{&quot;height&quot;:285.5,&quot;left&quot;:10,&quot;top&quot;:181.25,&quot;width&quot;:1003.6749606299212}"/>
</p:tagLst>
</file>

<file path=ppt/tags/tag34.xml><?xml version="1.0" encoding="utf-8"?>
<p:tagLst xmlns:p="http://schemas.openxmlformats.org/presentationml/2006/main">
  <p:tag name="KSO_WM_DIAGRAM_VIRTUALLY_FRAME" val="{&quot;height&quot;:352.2,&quot;left&quot;:100.85,&quot;top&quot;:120.5,&quot;width&quot;:562.6}"/>
</p:tagLst>
</file>

<file path=ppt/tags/tag35.xml><?xml version="1.0" encoding="utf-8"?>
<p:tagLst xmlns:p="http://schemas.openxmlformats.org/presentationml/2006/main">
  <p:tag name="KSO_WM_DIAGRAM_VIRTUALLY_FRAME" val="{&quot;height&quot;:352.2,&quot;left&quot;:100.85,&quot;top&quot;:120.5,&quot;width&quot;:562.6}"/>
</p:tagLst>
</file>

<file path=ppt/tags/tag36.xml><?xml version="1.0" encoding="utf-8"?>
<p:tagLst xmlns:p="http://schemas.openxmlformats.org/presentationml/2006/main">
  <p:tag name="KSO_WM_DIAGRAM_VIRTUALLY_FRAME" val="{&quot;height&quot;:352.2,&quot;left&quot;:100.85,&quot;top&quot;:120.5,&quot;width&quot;:562.6}"/>
</p:tagLst>
</file>

<file path=ppt/tags/tag37.xml><?xml version="1.0" encoding="utf-8"?>
<p:tagLst xmlns:p="http://schemas.openxmlformats.org/presentationml/2006/main">
  <p:tag name="KSO_WM_DIAGRAM_VIRTUALLY_FRAME" val="{&quot;height&quot;:352.2,&quot;left&quot;:100.85,&quot;top&quot;:120.5,&quot;width&quot;:562.6}"/>
</p:tagLst>
</file>

<file path=ppt/tags/tag38.xml><?xml version="1.0" encoding="utf-8"?>
<p:tagLst xmlns:p="http://schemas.openxmlformats.org/presentationml/2006/main">
  <p:tag name="KSO_WM_DIAGRAM_VIRTUALLY_FRAME" val="{&quot;height&quot;:352.2,&quot;left&quot;:100.85,&quot;top&quot;:120.5,&quot;width&quot;:562.6}"/>
</p:tagLst>
</file>

<file path=ppt/tags/tag39.xml><?xml version="1.0" encoding="utf-8"?>
<p:tagLst xmlns:p="http://schemas.openxmlformats.org/presentationml/2006/main">
  <p:tag name="KSO_WM_DIAGRAM_VIRTUALLY_FRAME" val="{&quot;height&quot;:352.2,&quot;left&quot;:100.85,&quot;top&quot;:120.5,&quot;width&quot;:562.6}"/>
</p:tagLst>
</file>

<file path=ppt/tags/tag4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ags/tag40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41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42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43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44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45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46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47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48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49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5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ags/tag50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51.xml><?xml version="1.0" encoding="utf-8"?>
<p:tagLst xmlns:p="http://schemas.openxmlformats.org/presentationml/2006/main">
  <p:tag name="KSO_WM_DIAGRAM_VIRTUALLY_FRAME" val="{&quot;height&quot;:356.5618897637795,&quot;left&quot;:75.4,&quot;top&quot;:135.6944094488189,&quot;width&quot;:511.60001183185506}"/>
</p:tagLst>
</file>

<file path=ppt/tags/tag52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53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54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55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56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57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58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59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6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ags/tag60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61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62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63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64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65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66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67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68.xml><?xml version="1.0" encoding="utf-8"?>
<p:tagLst xmlns:p="http://schemas.openxmlformats.org/presentationml/2006/main">
  <p:tag name="KSO_WM_DIAGRAM_VIRTUALLY_FRAME" val="{&quot;height&quot;:385.4000787401575,&quot;left&quot;:-7.874015748031496e-05,&quot;top&quot;:97.6,&quot;width&quot;:981.9000787401576}"/>
</p:tagLst>
</file>

<file path=ppt/tags/tag69.xml><?xml version="1.0" encoding="utf-8"?>
<p:tagLst xmlns:p="http://schemas.openxmlformats.org/presentationml/2006/main">
  <p:tag name="KSO_WM_DIAGRAM_VIRTUALLY_FRAME" val="{&quot;height&quot;:373.9285826771653,&quot;left&quot;:-7.874015748031496e-05,&quot;top&quot;:109.07149606299215,&quot;width&quot;:960.3156692913387}"/>
</p:tagLst>
</file>

<file path=ppt/tags/tag7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ags/tag70.xml><?xml version="1.0" encoding="utf-8"?>
<p:tagLst xmlns:p="http://schemas.openxmlformats.org/presentationml/2006/main">
  <p:tag name="KSO_WM_DIAGRAM_VIRTUALLY_FRAME" val="{&quot;height&quot;:373.9285826771653,&quot;left&quot;:-7.874015748031496e-05,&quot;top&quot;:109.07149606299215,&quot;width&quot;:960.3156692913387}"/>
</p:tagLst>
</file>

<file path=ppt/tags/tag71.xml><?xml version="1.0" encoding="utf-8"?>
<p:tagLst xmlns:p="http://schemas.openxmlformats.org/presentationml/2006/main">
  <p:tag name="KSO_WM_DIAGRAM_VIRTUALLY_FRAME" val="{&quot;height&quot;:373.9285826771653,&quot;left&quot;:-7.874015748031496e-05,&quot;top&quot;:109.07149606299215,&quot;width&quot;:960.3156692913387}"/>
</p:tagLst>
</file>

<file path=ppt/tags/tag72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73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74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75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76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77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78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79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8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ags/tag80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81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82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83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84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85.xml><?xml version="1.0" encoding="utf-8"?>
<p:tagLst xmlns:p="http://schemas.openxmlformats.org/presentationml/2006/main">
  <p:tag name="KSO_WM_DIAGRAM_VIRTUALLY_FRAME" val="{&quot;height&quot;:251.54999999999995,&quot;left&quot;:549.25,&quot;top&quot;:173.9875590551181,&quot;width&quot;:460.75}"/>
</p:tagLst>
</file>

<file path=ppt/tags/tag9.xml><?xml version="1.0" encoding="utf-8"?>
<p:tagLst xmlns:p="http://schemas.openxmlformats.org/presentationml/2006/main">
  <p:tag name="KSO_WM_DIAGRAM_VIRTUALLY_FRAME" val="{&quot;height&quot;:359.16732808398945,&quot;left&quot;:541.0666666666667,&quot;top&quot;:132.066687664042,&quot;width&quot;:374.4000000000001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1557</Words>
  <Application>WPS 演示</Application>
  <PresentationFormat>On-screen Show (16:9)</PresentationFormat>
  <Paragraphs>281</Paragraphs>
  <Slides>19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1" baseType="lpstr">
      <vt:lpstr>Arial</vt:lpstr>
      <vt:lpstr>宋体</vt:lpstr>
      <vt:lpstr>Wingdings</vt:lpstr>
      <vt:lpstr>Unna</vt:lpstr>
      <vt:lpstr>Unna</vt:lpstr>
      <vt:lpstr>Unna</vt:lpstr>
      <vt:lpstr>MiSans</vt:lpstr>
      <vt:lpstr>MiSans</vt:lpstr>
      <vt:lpstr>Noto Sans SC</vt:lpstr>
      <vt:lpstr>Noto Sans SC</vt:lpstr>
      <vt:lpstr>Quattrocento Sans</vt:lpstr>
      <vt:lpstr>Quattrocento Sans</vt:lpstr>
      <vt:lpstr>Quattrocento Sans</vt:lpstr>
      <vt:lpstr>微软雅黑</vt:lpstr>
      <vt:lpstr>Arial Unicode MS</vt:lpstr>
      <vt:lpstr>Calibri</vt:lpstr>
      <vt:lpstr>等线</vt:lpstr>
      <vt:lpstr>思源黑体 Light</vt:lpstr>
      <vt:lpstr>黑体</vt:lpstr>
      <vt:lpstr>汉仪雅酷黑简</vt:lpstr>
      <vt:lpstr>思源黑体 Medium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ingresslite_presentation</dc:title>
  <dc:creator>Kimi</dc:creator>
  <dc:subject>ingresslite_presentation</dc:subject>
  <cp:lastModifiedBy>........</cp:lastModifiedBy>
  <cp:revision>26</cp:revision>
  <dcterms:created xsi:type="dcterms:W3CDTF">2025-10-20T09:06:00Z</dcterms:created>
  <dcterms:modified xsi:type="dcterms:W3CDTF">2025-10-21T15:47:03Z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{"Label":"ingresslite_presentation","ContentProducer":"001191110108MACG2KBH8F10000","ProduceID":"d3qveivhvltgkansqbig","ReservedCode1":"","ContentPropagator":"001191110108MACG2KBH8F20000","PropagateID":"d3qveivhvltgkansqbig","ReservedCode2":""}</vt:lpwstr>
  </property>
  <property fmtid="{D5CDD505-2E9C-101B-9397-08002B2CF9AE}" pid="3" name="ICV">
    <vt:lpwstr>688964CFEDEE4B0D944F93CEF91683D4_13</vt:lpwstr>
  </property>
  <property fmtid="{D5CDD505-2E9C-101B-9397-08002B2CF9AE}" pid="4" name="KSOProductBuildVer">
    <vt:lpwstr>2052-12.1.0.23125</vt:lpwstr>
  </property>
</Properties>
</file>